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sldIdLst>
    <p:sldId id="257" r:id="rId2"/>
    <p:sldId id="266" r:id="rId3"/>
    <p:sldId id="280" r:id="rId4"/>
    <p:sldId id="267" r:id="rId5"/>
    <p:sldId id="268" r:id="rId6"/>
    <p:sldId id="294" r:id="rId7"/>
    <p:sldId id="269" r:id="rId8"/>
    <p:sldId id="279" r:id="rId9"/>
    <p:sldId id="281" r:id="rId10"/>
    <p:sldId id="282" r:id="rId11"/>
    <p:sldId id="283" r:id="rId12"/>
    <p:sldId id="284" r:id="rId13"/>
    <p:sldId id="272" r:id="rId14"/>
    <p:sldId id="273" r:id="rId15"/>
    <p:sldId id="274" r:id="rId16"/>
    <p:sldId id="275" r:id="rId17"/>
    <p:sldId id="285" r:id="rId18"/>
    <p:sldId id="276" r:id="rId19"/>
    <p:sldId id="277" r:id="rId20"/>
    <p:sldId id="27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316" r:id="rId29"/>
    <p:sldId id="317" r:id="rId30"/>
    <p:sldId id="318" r:id="rId31"/>
    <p:sldId id="305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293" r:id="rId40"/>
    <p:sldId id="296" r:id="rId41"/>
    <p:sldId id="297" r:id="rId42"/>
    <p:sldId id="270" r:id="rId43"/>
    <p:sldId id="271" r:id="rId44"/>
    <p:sldId id="298" r:id="rId45"/>
    <p:sldId id="299" r:id="rId46"/>
    <p:sldId id="300" r:id="rId47"/>
    <p:sldId id="319" r:id="rId48"/>
    <p:sldId id="320" r:id="rId49"/>
    <p:sldId id="295" r:id="rId50"/>
    <p:sldId id="303" r:id="rId51"/>
    <p:sldId id="302" r:id="rId52"/>
    <p:sldId id="301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3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8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0A60A-BA77-471E-A4FD-F0F16775EBD8}" type="datetimeFigureOut">
              <a:rPr lang="ko-KR" altLang="en-US" smtClean="0"/>
              <a:t>2020-11-11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D4DEA-55F8-4A48-A3B6-F229D661BE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50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8A0F48-0477-466C-8A25-61B2A4DF6FB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523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37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37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284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7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255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59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19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895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39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56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13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2020-11-11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72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eurowhai.tistory.com/350" TargetMode="External"/><Relationship Id="rId5" Type="http://schemas.openxmlformats.org/officeDocument/2006/relationships/hyperlink" Target="http://openapi.nsdi.go.kr/nsdi/index.do" TargetMode="Externa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pinet.co.kr/user/opdown/opDownload.d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자유형 20"/>
          <p:cNvSpPr/>
          <p:nvPr/>
        </p:nvSpPr>
        <p:spPr>
          <a:xfrm rot="18900000">
            <a:off x="6978117" y="266831"/>
            <a:ext cx="10011425" cy="8680104"/>
          </a:xfrm>
          <a:custGeom>
            <a:avLst/>
            <a:gdLst>
              <a:gd name="connsiteX0" fmla="*/ 6180659 w 10011425"/>
              <a:gd name="connsiteY0" fmla="*/ 0 h 8680104"/>
              <a:gd name="connsiteX1" fmla="*/ 10011425 w 10011425"/>
              <a:gd name="connsiteY1" fmla="*/ 3830766 h 8680104"/>
              <a:gd name="connsiteX2" fmla="*/ 5162087 w 10011425"/>
              <a:gd name="connsiteY2" fmla="*/ 8680104 h 8680104"/>
              <a:gd name="connsiteX3" fmla="*/ 0 w 10011425"/>
              <a:gd name="connsiteY3" fmla="*/ 3518017 h 8680104"/>
              <a:gd name="connsiteX4" fmla="*/ 0 w 10011425"/>
              <a:gd name="connsiteY4" fmla="*/ 1342483 h 8680104"/>
              <a:gd name="connsiteX5" fmla="*/ 1342483 w 10011425"/>
              <a:gd name="connsiteY5" fmla="*/ 0 h 86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1425" h="8680104">
                <a:moveTo>
                  <a:pt x="6180659" y="0"/>
                </a:moveTo>
                <a:lnTo>
                  <a:pt x="10011425" y="3830766"/>
                </a:lnTo>
                <a:lnTo>
                  <a:pt x="5162087" y="8680104"/>
                </a:lnTo>
                <a:lnTo>
                  <a:pt x="0" y="3518017"/>
                </a:lnTo>
                <a:lnTo>
                  <a:pt x="0" y="1342483"/>
                </a:lnTo>
                <a:cubicBezTo>
                  <a:pt x="0" y="601050"/>
                  <a:pt x="601050" y="0"/>
                  <a:pt x="1342483" y="0"/>
                </a:cubicBez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 rot="18900000">
            <a:off x="613915" y="5375877"/>
            <a:ext cx="2964244" cy="2964245"/>
          </a:xfrm>
          <a:custGeom>
            <a:avLst/>
            <a:gdLst>
              <a:gd name="connsiteX0" fmla="*/ 2667636 w 2964244"/>
              <a:gd name="connsiteY0" fmla="*/ 296609 h 2964245"/>
              <a:gd name="connsiteX1" fmla="*/ 2964244 w 2964244"/>
              <a:gd name="connsiteY1" fmla="*/ 1012685 h 2964245"/>
              <a:gd name="connsiteX2" fmla="*/ 2964244 w 2964244"/>
              <a:gd name="connsiteY2" fmla="*/ 2964245 h 2964245"/>
              <a:gd name="connsiteX3" fmla="*/ 0 w 2964244"/>
              <a:gd name="connsiteY3" fmla="*/ 0 h 2964245"/>
              <a:gd name="connsiteX4" fmla="*/ 1951559 w 2964244"/>
              <a:gd name="connsiteY4" fmla="*/ 0 h 2964245"/>
              <a:gd name="connsiteX5" fmla="*/ 2667636 w 2964244"/>
              <a:gd name="connsiteY5" fmla="*/ 296609 h 29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4244" h="2964245">
                <a:moveTo>
                  <a:pt x="2667636" y="296609"/>
                </a:moveTo>
                <a:cubicBezTo>
                  <a:pt x="2850895" y="479869"/>
                  <a:pt x="2964244" y="733040"/>
                  <a:pt x="2964244" y="1012685"/>
                </a:cubicBezTo>
                <a:lnTo>
                  <a:pt x="2964244" y="2964245"/>
                </a:lnTo>
                <a:lnTo>
                  <a:pt x="0" y="0"/>
                </a:lnTo>
                <a:lnTo>
                  <a:pt x="1951559" y="0"/>
                </a:lnTo>
                <a:cubicBezTo>
                  <a:pt x="2231204" y="0"/>
                  <a:pt x="2484375" y="113349"/>
                  <a:pt x="2667636" y="296609"/>
                </a:cubicBezTo>
                <a:close/>
              </a:path>
            </a:pathLst>
          </a:custGeom>
          <a:solidFill>
            <a:srgbClr val="FAC3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4397829" y="2944891"/>
            <a:ext cx="7097486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5400" b="1" i="1" kern="0" dirty="0">
                <a:ln w="12700">
                  <a:solidFill>
                    <a:srgbClr val="A4C0BD"/>
                  </a:solidFill>
                </a:ln>
                <a:solidFill>
                  <a:prstClr val="white"/>
                </a:solidFill>
              </a:rPr>
              <a:t>세미 프로젝트</a:t>
            </a:r>
            <a:r>
              <a:rPr lang="en-US" altLang="ko-KR" sz="5400" b="1" i="1" kern="0" dirty="0">
                <a:ln w="12700">
                  <a:solidFill>
                    <a:srgbClr val="A4C0BD"/>
                  </a:solidFill>
                </a:ln>
                <a:solidFill>
                  <a:prstClr val="white"/>
                </a:solidFill>
              </a:rPr>
              <a:t> </a:t>
            </a:r>
          </a:p>
          <a:p>
            <a:pPr algn="r" latinLnBrk="0">
              <a:lnSpc>
                <a:spcPct val="150000"/>
              </a:lnSpc>
              <a:defRPr/>
            </a:pPr>
            <a:r>
              <a:rPr lang="ko-KR" altLang="en-US" sz="1400" kern="0" dirty="0">
                <a:solidFill>
                  <a:prstClr val="white"/>
                </a:solidFill>
              </a:rPr>
              <a:t>석유 데이터 기반 자료 분석</a:t>
            </a:r>
            <a:endParaRPr lang="en-US" altLang="ko-KR" sz="1400" kern="0" dirty="0">
              <a:solidFill>
                <a:prstClr val="whit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A9AF59-362C-4412-948B-DC2C356DEA69}"/>
              </a:ext>
            </a:extLst>
          </p:cNvPr>
          <p:cNvSpPr/>
          <p:nvPr/>
        </p:nvSpPr>
        <p:spPr>
          <a:xfrm>
            <a:off x="1094000" y="611102"/>
            <a:ext cx="1535998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9999"/>
                </a:solidFill>
              </a:rPr>
              <a:t>◎ </a:t>
            </a:r>
            <a:r>
              <a:rPr lang="en-US" altLang="ko-KR" sz="1400" dirty="0">
                <a:solidFill>
                  <a:srgbClr val="FF9999"/>
                </a:solidFill>
              </a:rPr>
              <a:t>AI </a:t>
            </a:r>
            <a:r>
              <a:rPr lang="ko-KR" altLang="en-US" sz="1400" dirty="0">
                <a:solidFill>
                  <a:srgbClr val="FF9999"/>
                </a:solidFill>
              </a:rPr>
              <a:t>오전반 </a:t>
            </a:r>
            <a:r>
              <a:rPr lang="en-US" altLang="ko-KR" sz="1400" dirty="0">
                <a:solidFill>
                  <a:srgbClr val="FF9999"/>
                </a:solidFill>
              </a:rPr>
              <a:t>2</a:t>
            </a:r>
            <a:r>
              <a:rPr lang="ko-KR" altLang="en-US" sz="1400" dirty="0">
                <a:solidFill>
                  <a:srgbClr val="FF9999"/>
                </a:solidFill>
              </a:rPr>
              <a:t>조</a:t>
            </a:r>
            <a:endParaRPr lang="en-US" altLang="ko-KR" sz="1400" b="1" dirty="0">
              <a:solidFill>
                <a:srgbClr val="FF99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600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23FBBB-F09A-45E0-AED6-1CBD80F2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데이터프레임 불러오기</a:t>
            </a:r>
            <a:r>
              <a:rPr lang="en-US" altLang="ko-KR" dirty="0"/>
              <a:t>, </a:t>
            </a:r>
            <a:r>
              <a:rPr lang="ko-KR" altLang="en-US" dirty="0"/>
              <a:t>붙이기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601F6-43E0-47D1-BFF7-0A95BD26E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9F6726-90AA-4BC2-A4CF-0A056DF10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8" y="1689556"/>
            <a:ext cx="11964524" cy="50341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FCB971-1B90-4E6E-9A2A-95752A3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38628" y="2121415"/>
            <a:ext cx="2715172" cy="6123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B980B42-D359-4897-A083-DBEDDCB1C2F3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B4305452-8467-47AA-977C-30A661C0510B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82240C41-3A74-4DB0-A09B-39C0E6AD255B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51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66F4F-4444-4D39-B2D8-7636B532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필요한 데이터 열만 뽑아 인덱스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12F4D-B9AB-4D10-92AF-37DF5542B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9512F4-49B4-43C9-8892-086F3C70C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7" y="1596489"/>
            <a:ext cx="11208945" cy="51150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6FCB722-E508-4891-9723-D64B6DC0DB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91892" y="2232093"/>
            <a:ext cx="2701561" cy="52494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75CD89D6-1C55-4350-9079-365A1D074886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8" name="자유형 6">
              <a:extLst>
                <a:ext uri="{FF2B5EF4-FFF2-40B4-BE49-F238E27FC236}">
                  <a16:creationId xmlns:a16="http://schemas.microsoft.com/office/drawing/2014/main" id="{B25D1613-474E-4879-97FC-51103A9E335F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9">
              <a:extLst>
                <a:ext uri="{FF2B5EF4-FFF2-40B4-BE49-F238E27FC236}">
                  <a16:creationId xmlns:a16="http://schemas.microsoft.com/office/drawing/2014/main" id="{B4099BB0-D062-4166-B224-06AEA54674C1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639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0F9A25-BF75-4D2D-9EF8-CD4959DA7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77" y="392807"/>
            <a:ext cx="11101523" cy="1325563"/>
          </a:xfrm>
        </p:spPr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 err="1"/>
              <a:t>결측치</a:t>
            </a:r>
            <a:r>
              <a:rPr lang="ko-KR" altLang="en-US" dirty="0"/>
              <a:t> 처리 </a:t>
            </a:r>
            <a:br>
              <a:rPr lang="en-US" altLang="ko-KR" dirty="0"/>
            </a:br>
            <a:r>
              <a:rPr lang="ko-KR" altLang="en-US" dirty="0"/>
              <a:t>①</a:t>
            </a:r>
            <a:r>
              <a:rPr lang="en-US" altLang="ko-KR" dirty="0"/>
              <a:t>: 52</a:t>
            </a:r>
            <a:r>
              <a:rPr lang="ko-KR" altLang="en-US" dirty="0"/>
              <a:t>주가 아닌 데이터 행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3F767D-7BEA-4D5F-8969-525421B3D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4B1657-011C-4381-BE26-2BC4FBC1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21" y="1754122"/>
            <a:ext cx="10941158" cy="50182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D010D0-4008-4267-AFC1-C9E27AD2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42528" y="2469494"/>
            <a:ext cx="2350810" cy="48109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2E50E81-A1E0-4CE8-B7D3-723239B9219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8" name="자유형 6">
              <a:extLst>
                <a:ext uri="{FF2B5EF4-FFF2-40B4-BE49-F238E27FC236}">
                  <a16:creationId xmlns:a16="http://schemas.microsoft.com/office/drawing/2014/main" id="{13B425D7-7EEC-434D-A650-757B55D77DFE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5E388F55-7E3B-4CE8-83F5-388F876B7CCB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0358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CAB54-8248-43C8-8080-F3D6BDBA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결측치</a:t>
            </a:r>
            <a:r>
              <a:rPr lang="ko-KR" altLang="en-US" dirty="0"/>
              <a:t> 처리 ②</a:t>
            </a:r>
            <a:r>
              <a:rPr lang="en-US" altLang="ko-KR" dirty="0"/>
              <a:t>: </a:t>
            </a:r>
            <a:r>
              <a:rPr lang="ko-KR" altLang="en-US" dirty="0"/>
              <a:t>동 이름 </a:t>
            </a:r>
            <a:r>
              <a:rPr lang="ko-KR" altLang="en-US" dirty="0" err="1"/>
              <a:t>결측치</a:t>
            </a:r>
            <a:r>
              <a:rPr lang="ko-KR" altLang="en-US" dirty="0"/>
              <a:t> 추가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6D4E64B-0155-4FE2-B0DF-353A3759A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4505" y="1537409"/>
            <a:ext cx="5614404" cy="5122421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AE96AF-BCD5-4E14-A009-70921CABED5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5202" y="1537409"/>
            <a:ext cx="4651522" cy="3653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7406730-D881-466C-A803-B61E5129F427}"/>
              </a:ext>
            </a:extLst>
          </p:cNvPr>
          <p:cNvGrpSpPr/>
          <p:nvPr/>
        </p:nvGrpSpPr>
        <p:grpSpPr>
          <a:xfrm>
            <a:off x="5895202" y="1904716"/>
            <a:ext cx="5878877" cy="4799558"/>
            <a:chOff x="2788633" y="735096"/>
            <a:chExt cx="6614733" cy="53878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80B5F1E-242F-457A-BA10-DC9467291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8633" y="735096"/>
              <a:ext cx="6614733" cy="53878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5E7D535-BBEC-4D8D-8619-F705BF11F03A}"/>
                </a:ext>
              </a:extLst>
            </p:cNvPr>
            <p:cNvSpPr/>
            <p:nvPr/>
          </p:nvSpPr>
          <p:spPr>
            <a:xfrm>
              <a:off x="4402318" y="5467547"/>
              <a:ext cx="1885360" cy="2450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9C19E44-F381-48D8-87C9-E14C36CD0491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10" name="자유형 6">
              <a:extLst>
                <a:ext uri="{FF2B5EF4-FFF2-40B4-BE49-F238E27FC236}">
                  <a16:creationId xmlns:a16="http://schemas.microsoft.com/office/drawing/2014/main" id="{0C197FB7-DF94-4DFE-9267-B22C7163FD30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9">
              <a:extLst>
                <a:ext uri="{FF2B5EF4-FFF2-40B4-BE49-F238E27FC236}">
                  <a16:creationId xmlns:a16="http://schemas.microsoft.com/office/drawing/2014/main" id="{1A930E48-92CB-4133-BBC5-B7C4E25B6EA7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2192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F6E6D5-C5DA-4789-8361-2D22BA69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02"/>
            <a:ext cx="10515600" cy="1325563"/>
          </a:xfrm>
        </p:spPr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결측치</a:t>
            </a:r>
            <a:r>
              <a:rPr lang="ko-KR" altLang="en-US" dirty="0"/>
              <a:t> 처리 ②</a:t>
            </a:r>
            <a:r>
              <a:rPr lang="en-US" altLang="ko-KR" dirty="0"/>
              <a:t>: </a:t>
            </a:r>
            <a:r>
              <a:rPr lang="ko-KR" altLang="en-US" dirty="0"/>
              <a:t>동 이름 </a:t>
            </a:r>
            <a:r>
              <a:rPr lang="ko-KR" altLang="en-US" dirty="0" err="1"/>
              <a:t>결측치</a:t>
            </a:r>
            <a:r>
              <a:rPr lang="ko-KR" altLang="en-US" dirty="0"/>
              <a:t>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838D3-B2B6-4A4A-A6C2-D6CA245E9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74DB9B-BBF7-478E-9CFF-6FA7FBCC6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28" y="1245106"/>
            <a:ext cx="10313943" cy="5512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38CF71-85F3-48BF-9DE7-497205F4B38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8791" y="4186780"/>
            <a:ext cx="3448202" cy="63031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D5E2A43-22CC-4438-A151-80C07B1A176E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8" name="자유형 6">
              <a:extLst>
                <a:ext uri="{FF2B5EF4-FFF2-40B4-BE49-F238E27FC236}">
                  <a16:creationId xmlns:a16="http://schemas.microsoft.com/office/drawing/2014/main" id="{1A6BACE8-FAA2-4BAF-9C40-928BD2CD2844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 9">
              <a:extLst>
                <a:ext uri="{FF2B5EF4-FFF2-40B4-BE49-F238E27FC236}">
                  <a16:creationId xmlns:a16="http://schemas.microsoft.com/office/drawing/2014/main" id="{A6096D99-1314-4BA1-AF3D-3132E6AAFC68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5897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BC7153-A1C5-4A1D-AE8B-FED13F232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결측치</a:t>
            </a:r>
            <a:r>
              <a:rPr lang="ko-KR" altLang="en-US" dirty="0"/>
              <a:t> 처리 ②</a:t>
            </a:r>
            <a:r>
              <a:rPr lang="en-US" altLang="ko-KR" dirty="0"/>
              <a:t>: </a:t>
            </a:r>
            <a:r>
              <a:rPr lang="ko-KR" altLang="en-US" dirty="0"/>
              <a:t>동 이름 </a:t>
            </a:r>
            <a:r>
              <a:rPr lang="ko-KR" altLang="en-US" dirty="0" err="1"/>
              <a:t>결측치</a:t>
            </a:r>
            <a:r>
              <a:rPr lang="ko-KR" altLang="en-US" dirty="0"/>
              <a:t> 추가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6AE3897-4BFC-4868-8D54-4F56E6B93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47" y="1613271"/>
            <a:ext cx="11939506" cy="1520795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EF94EB-FCA3-4B46-AE37-3E3C54584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7" y="3056648"/>
            <a:ext cx="11939506" cy="3750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89EF6A4-16D0-451B-AE92-0728C5B17E5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42841" y="2135466"/>
            <a:ext cx="2822536" cy="5942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A27BFE-AFF4-47D4-B211-F06188257F9A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8" name="자유형 6">
              <a:extLst>
                <a:ext uri="{FF2B5EF4-FFF2-40B4-BE49-F238E27FC236}">
                  <a16:creationId xmlns:a16="http://schemas.microsoft.com/office/drawing/2014/main" id="{D89B3E5F-8B36-4982-B560-E6D1C1243D75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7556D166-858F-473D-8608-058C6F6B7A15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983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A96090-0C1E-4BEC-806E-6DD893A2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 err="1"/>
              <a:t>결측치</a:t>
            </a:r>
            <a:r>
              <a:rPr lang="ko-KR" altLang="en-US" dirty="0"/>
              <a:t> 처리 ②</a:t>
            </a:r>
            <a:r>
              <a:rPr lang="en-US" altLang="ko-KR" dirty="0"/>
              <a:t>: </a:t>
            </a:r>
            <a:r>
              <a:rPr lang="ko-KR" altLang="en-US" dirty="0"/>
              <a:t>동 이름 </a:t>
            </a:r>
            <a:r>
              <a:rPr lang="ko-KR" altLang="en-US" dirty="0" err="1"/>
              <a:t>결측치</a:t>
            </a:r>
            <a:r>
              <a:rPr lang="ko-KR" altLang="en-US" dirty="0"/>
              <a:t> 추가</a:t>
            </a: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FD79B24B-006A-4AA5-8F60-76B9B8CDC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3" y="1803810"/>
            <a:ext cx="12065294" cy="497406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29F668-72A1-43D7-91E5-4A8E1268605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4131" y="2888951"/>
            <a:ext cx="3069754" cy="54004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9399320-B813-44A9-B9D1-EE26B3E125D2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C9543997-FAD0-43ED-890A-E5CDF315820F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C3F9D2BD-B61B-4E54-A6D0-BCEFB646ADE7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491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F98A2-EA0E-4864-BA1A-6A4D2BE72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/>
              <a:t>2. </a:t>
            </a:r>
            <a:r>
              <a:rPr lang="ko-KR" altLang="en-US" sz="5400" dirty="0"/>
              <a:t>시각화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4951C46-2470-4E0B-9681-828DF2CE8FC4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FC643C94-99EC-40E3-9A3B-E999322DF7F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7E07DA41-718D-4827-8F7A-4613DFB74330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7810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EB2393D6-CE17-4AEB-B352-CC0EEB202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280" y="236537"/>
            <a:ext cx="11020720" cy="1325563"/>
          </a:xfrm>
        </p:spPr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광주광역시 휘발유 가격 연간 변화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주간평균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9628016-902D-4082-BCAB-6514A319F5A0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CF0E3B26-C14C-4901-8668-D371477EAC7E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9">
              <a:extLst>
                <a:ext uri="{FF2B5EF4-FFF2-40B4-BE49-F238E27FC236}">
                  <a16:creationId xmlns:a16="http://schemas.microsoft.com/office/drawing/2014/main" id="{4C2885C0-F260-40FE-93F4-A30B87DAF19F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F93A32FB-F458-49CA-9C0F-74281CF51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7108" y="1597583"/>
            <a:ext cx="7617784" cy="5023880"/>
          </a:xfrm>
        </p:spPr>
      </p:pic>
    </p:spTree>
    <p:extLst>
      <p:ext uri="{BB962C8B-B14F-4D97-AF65-F5344CB8AC3E}">
        <p14:creationId xmlns:p14="http://schemas.microsoft.com/office/powerpoint/2010/main" val="175556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F0613-09DD-4218-9064-40B231CE4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05" y="330740"/>
            <a:ext cx="10515600" cy="1325563"/>
          </a:xfrm>
        </p:spPr>
        <p:txBody>
          <a:bodyPr/>
          <a:lstStyle/>
          <a:p>
            <a:r>
              <a:rPr lang="ko-KR" altLang="en-US" dirty="0"/>
              <a:t>시각화 ①</a:t>
            </a:r>
            <a:r>
              <a:rPr lang="en-US" altLang="ko-KR" dirty="0"/>
              <a:t>: heatmap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6ECEA-56FC-4BF2-B06B-BCB32E9C2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405" y="467398"/>
            <a:ext cx="6314344" cy="605986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1EB2BEC-AD1C-4358-8D1B-8133AD8FF9DB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7C6B5B7D-46F6-44BE-9845-A8D46B5DFD26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FE1F94D3-2E64-403A-AFE5-96CF68FDD5E3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4" name="내용 개체 틀 13">
            <a:extLst>
              <a:ext uri="{FF2B5EF4-FFF2-40B4-BE49-F238E27FC236}">
                <a16:creationId xmlns:a16="http://schemas.microsoft.com/office/drawing/2014/main" id="{97303423-3C4C-4502-8E1C-92E261E26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251" y="1792961"/>
            <a:ext cx="5909104" cy="1188940"/>
          </a:xfrm>
        </p:spPr>
      </p:pic>
    </p:spTree>
    <p:extLst>
      <p:ext uri="{BB962C8B-B14F-4D97-AF65-F5344CB8AC3E}">
        <p14:creationId xmlns:p14="http://schemas.microsoft.com/office/powerpoint/2010/main" val="133791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65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목차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FFCCA727-E753-4D34-8738-2420DDEEEFB0}"/>
              </a:ext>
            </a:extLst>
          </p:cNvPr>
          <p:cNvCxnSpPr>
            <a:cxnSpLocks/>
          </p:cNvCxnSpPr>
          <p:nvPr/>
        </p:nvCxnSpPr>
        <p:spPr>
          <a:xfrm>
            <a:off x="3848925" y="3751034"/>
            <a:ext cx="0" cy="442001"/>
          </a:xfrm>
          <a:prstGeom prst="line">
            <a:avLst/>
          </a:prstGeom>
          <a:ln w="22225">
            <a:solidFill>
              <a:srgbClr val="FF99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7460CCFE-A843-415F-B1B1-77174C7CAD3D}"/>
              </a:ext>
            </a:extLst>
          </p:cNvPr>
          <p:cNvSpPr/>
          <p:nvPr/>
        </p:nvSpPr>
        <p:spPr>
          <a:xfrm>
            <a:off x="3812167" y="4236619"/>
            <a:ext cx="73516" cy="73516"/>
          </a:xfrm>
          <a:prstGeom prst="ellipse">
            <a:avLst/>
          </a:prstGeom>
          <a:solidFill>
            <a:srgbClr val="FF9999"/>
          </a:solidFill>
          <a:ln w="120650" cmpd="thinThick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27CB392-369F-4D50-A85D-6FC837022B31}"/>
              </a:ext>
            </a:extLst>
          </p:cNvPr>
          <p:cNvCxnSpPr>
            <a:cxnSpLocks/>
            <a:stCxn id="41" idx="4"/>
            <a:endCxn id="54" idx="0"/>
          </p:cNvCxnSpPr>
          <p:nvPr/>
        </p:nvCxnSpPr>
        <p:spPr>
          <a:xfrm flipH="1">
            <a:off x="5326130" y="3725374"/>
            <a:ext cx="8616" cy="1723377"/>
          </a:xfrm>
          <a:prstGeom prst="line">
            <a:avLst/>
          </a:prstGeom>
          <a:ln w="22225">
            <a:solidFill>
              <a:srgbClr val="FF99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F8FBBF-7611-4C19-A03D-8216AFE2121A}"/>
              </a:ext>
            </a:extLst>
          </p:cNvPr>
          <p:cNvCxnSpPr>
            <a:cxnSpLocks/>
          </p:cNvCxnSpPr>
          <p:nvPr/>
        </p:nvCxnSpPr>
        <p:spPr>
          <a:xfrm>
            <a:off x="6826486" y="3725374"/>
            <a:ext cx="0" cy="442001"/>
          </a:xfrm>
          <a:prstGeom prst="line">
            <a:avLst/>
          </a:prstGeom>
          <a:ln w="22225">
            <a:solidFill>
              <a:srgbClr val="FF99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>
            <a:extLst>
              <a:ext uri="{FF2B5EF4-FFF2-40B4-BE49-F238E27FC236}">
                <a16:creationId xmlns:a16="http://schemas.microsoft.com/office/drawing/2014/main" id="{3025260C-A95B-450A-BCC5-785237BF397A}"/>
              </a:ext>
            </a:extLst>
          </p:cNvPr>
          <p:cNvSpPr/>
          <p:nvPr/>
        </p:nvSpPr>
        <p:spPr>
          <a:xfrm>
            <a:off x="6789728" y="4210959"/>
            <a:ext cx="73516" cy="73516"/>
          </a:xfrm>
          <a:prstGeom prst="ellipse">
            <a:avLst/>
          </a:prstGeom>
          <a:solidFill>
            <a:srgbClr val="FF9999"/>
          </a:solidFill>
          <a:ln w="120650" cmpd="thinThick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9DB598A-46D5-41C9-A0AB-C3C977BDBF98}"/>
              </a:ext>
            </a:extLst>
          </p:cNvPr>
          <p:cNvCxnSpPr>
            <a:cxnSpLocks/>
            <a:endCxn id="50" idx="0"/>
          </p:cNvCxnSpPr>
          <p:nvPr/>
        </p:nvCxnSpPr>
        <p:spPr>
          <a:xfrm>
            <a:off x="8315710" y="3740883"/>
            <a:ext cx="0" cy="1695168"/>
          </a:xfrm>
          <a:prstGeom prst="line">
            <a:avLst/>
          </a:prstGeom>
          <a:ln w="22225">
            <a:solidFill>
              <a:srgbClr val="FF99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타원 49">
            <a:extLst>
              <a:ext uri="{FF2B5EF4-FFF2-40B4-BE49-F238E27FC236}">
                <a16:creationId xmlns:a16="http://schemas.microsoft.com/office/drawing/2014/main" id="{115D0A69-2D43-4AEA-A5EC-A530F31F0191}"/>
              </a:ext>
            </a:extLst>
          </p:cNvPr>
          <p:cNvSpPr/>
          <p:nvPr/>
        </p:nvSpPr>
        <p:spPr>
          <a:xfrm>
            <a:off x="8278952" y="5436051"/>
            <a:ext cx="73516" cy="73516"/>
          </a:xfrm>
          <a:prstGeom prst="ellipse">
            <a:avLst/>
          </a:prstGeom>
          <a:solidFill>
            <a:srgbClr val="FF9999"/>
          </a:solidFill>
          <a:ln w="120650" cmpd="thinThick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053203" y="1830205"/>
            <a:ext cx="6048909" cy="1591448"/>
            <a:chOff x="2721211" y="1730455"/>
            <a:chExt cx="7290098" cy="1918001"/>
          </a:xfrm>
          <a:solidFill>
            <a:srgbClr val="FF9999"/>
          </a:solidFill>
        </p:grpSpPr>
        <p:sp>
          <p:nvSpPr>
            <p:cNvPr id="37" name="자유형: 도형 73">
              <a:extLst>
                <a:ext uri="{FF2B5EF4-FFF2-40B4-BE49-F238E27FC236}">
                  <a16:creationId xmlns:a16="http://schemas.microsoft.com/office/drawing/2014/main" id="{59315C91-2DCD-4DE7-9E2C-29FD8E4207AE}"/>
                </a:ext>
              </a:extLst>
            </p:cNvPr>
            <p:cNvSpPr/>
            <p:nvPr/>
          </p:nvSpPr>
          <p:spPr>
            <a:xfrm rot="8100000">
              <a:off x="2721211" y="1730458"/>
              <a:ext cx="1917998" cy="1917998"/>
            </a:xfrm>
            <a:custGeom>
              <a:avLst/>
              <a:gdLst>
                <a:gd name="connsiteX0" fmla="*/ 280884 w 1917998"/>
                <a:gd name="connsiteY0" fmla="*/ 1637114 h 1917998"/>
                <a:gd name="connsiteX1" fmla="*/ 0 w 1917998"/>
                <a:gd name="connsiteY1" fmla="*/ 958999 h 1917998"/>
                <a:gd name="connsiteX2" fmla="*/ 1 w 1917998"/>
                <a:gd name="connsiteY2" fmla="*/ 958999 h 1917998"/>
                <a:gd name="connsiteX3" fmla="*/ 348988 w 1917998"/>
                <a:gd name="connsiteY3" fmla="*/ 218989 h 1917998"/>
                <a:gd name="connsiteX4" fmla="*/ 412588 w 1917998"/>
                <a:gd name="connsiteY4" fmla="*/ 171429 h 1917998"/>
                <a:gd name="connsiteX5" fmla="*/ 424795 w 1917998"/>
                <a:gd name="connsiteY5" fmla="*/ 189811 h 1917998"/>
                <a:gd name="connsiteX6" fmla="*/ 363017 w 1917998"/>
                <a:gd name="connsiteY6" fmla="*/ 236008 h 1917998"/>
                <a:gd name="connsiteX7" fmla="*/ 22055 w 1917998"/>
                <a:gd name="connsiteY7" fmla="*/ 959000 h 1917998"/>
                <a:gd name="connsiteX8" fmla="*/ 296480 w 1917998"/>
                <a:gd name="connsiteY8" fmla="*/ 1621520 h 1917998"/>
                <a:gd name="connsiteX9" fmla="*/ 959000 w 1917998"/>
                <a:gd name="connsiteY9" fmla="*/ 1895945 h 1917998"/>
                <a:gd name="connsiteX10" fmla="*/ 1895945 w 1917998"/>
                <a:gd name="connsiteY10" fmla="*/ 959000 h 1917998"/>
                <a:gd name="connsiteX11" fmla="*/ 1895945 w 1917998"/>
                <a:gd name="connsiteY11" fmla="*/ 22055 h 1917998"/>
                <a:gd name="connsiteX12" fmla="*/ 959000 w 1917998"/>
                <a:gd name="connsiteY12" fmla="*/ 22055 h 1917998"/>
                <a:gd name="connsiteX13" fmla="*/ 680382 w 1917998"/>
                <a:gd name="connsiteY13" fmla="*/ 64178 h 1917998"/>
                <a:gd name="connsiteX14" fmla="*/ 677705 w 1917998"/>
                <a:gd name="connsiteY14" fmla="*/ 65158 h 1917998"/>
                <a:gd name="connsiteX15" fmla="*/ 676382 w 1917998"/>
                <a:gd name="connsiteY15" fmla="*/ 58358 h 1917998"/>
                <a:gd name="connsiteX16" fmla="*/ 667739 w 1917998"/>
                <a:gd name="connsiteY16" fmla="*/ 45342 h 1917998"/>
                <a:gd name="connsiteX17" fmla="*/ 673823 w 1917998"/>
                <a:gd name="connsiteY17" fmla="*/ 43115 h 1917998"/>
                <a:gd name="connsiteX18" fmla="*/ 959000 w 1917998"/>
                <a:gd name="connsiteY18" fmla="*/ 0 h 1917998"/>
                <a:gd name="connsiteX19" fmla="*/ 1917998 w 1917998"/>
                <a:gd name="connsiteY19" fmla="*/ 0 h 1917998"/>
                <a:gd name="connsiteX20" fmla="*/ 1917998 w 1917998"/>
                <a:gd name="connsiteY20" fmla="*/ 958999 h 1917998"/>
                <a:gd name="connsiteX21" fmla="*/ 958999 w 1917998"/>
                <a:gd name="connsiteY21" fmla="*/ 1917998 h 1917998"/>
                <a:gd name="connsiteX22" fmla="*/ 280884 w 1917998"/>
                <a:gd name="connsiteY22" fmla="*/ 1637114 h 191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17998" h="1917998">
                  <a:moveTo>
                    <a:pt x="280884" y="1637114"/>
                  </a:moveTo>
                  <a:cubicBezTo>
                    <a:pt x="107339" y="1463569"/>
                    <a:pt x="0" y="1223820"/>
                    <a:pt x="0" y="958999"/>
                  </a:cubicBezTo>
                  <a:lnTo>
                    <a:pt x="1" y="958999"/>
                  </a:lnTo>
                  <a:cubicBezTo>
                    <a:pt x="1" y="661076"/>
                    <a:pt x="135853" y="394883"/>
                    <a:pt x="348988" y="218989"/>
                  </a:cubicBezTo>
                  <a:lnTo>
                    <a:pt x="412588" y="171429"/>
                  </a:lnTo>
                  <a:lnTo>
                    <a:pt x="424795" y="189811"/>
                  </a:lnTo>
                  <a:lnTo>
                    <a:pt x="363017" y="236008"/>
                  </a:lnTo>
                  <a:cubicBezTo>
                    <a:pt x="154783" y="407858"/>
                    <a:pt x="22055" y="667929"/>
                    <a:pt x="22055" y="959000"/>
                  </a:cubicBezTo>
                  <a:cubicBezTo>
                    <a:pt x="22055" y="1217730"/>
                    <a:pt x="126926" y="1451966"/>
                    <a:pt x="296480" y="1621520"/>
                  </a:cubicBezTo>
                  <a:cubicBezTo>
                    <a:pt x="466034" y="1791074"/>
                    <a:pt x="700270" y="1895945"/>
                    <a:pt x="959000" y="1895945"/>
                  </a:cubicBezTo>
                  <a:cubicBezTo>
                    <a:pt x="1476460" y="1895945"/>
                    <a:pt x="1895945" y="1476460"/>
                    <a:pt x="1895945" y="959000"/>
                  </a:cubicBezTo>
                  <a:lnTo>
                    <a:pt x="1895945" y="22055"/>
                  </a:lnTo>
                  <a:lnTo>
                    <a:pt x="959000" y="22055"/>
                  </a:lnTo>
                  <a:cubicBezTo>
                    <a:pt x="861977" y="22055"/>
                    <a:pt x="768397" y="36803"/>
                    <a:pt x="680382" y="64178"/>
                  </a:cubicBezTo>
                  <a:lnTo>
                    <a:pt x="677705" y="65158"/>
                  </a:lnTo>
                  <a:lnTo>
                    <a:pt x="676382" y="58358"/>
                  </a:lnTo>
                  <a:lnTo>
                    <a:pt x="667739" y="45342"/>
                  </a:lnTo>
                  <a:lnTo>
                    <a:pt x="673823" y="43115"/>
                  </a:lnTo>
                  <a:cubicBezTo>
                    <a:pt x="763911" y="15095"/>
                    <a:pt x="859692" y="0"/>
                    <a:pt x="959000" y="0"/>
                  </a:cubicBezTo>
                  <a:lnTo>
                    <a:pt x="1917998" y="0"/>
                  </a:lnTo>
                  <a:lnTo>
                    <a:pt x="1917998" y="958999"/>
                  </a:lnTo>
                  <a:cubicBezTo>
                    <a:pt x="1917998" y="1488640"/>
                    <a:pt x="1488640" y="1917998"/>
                    <a:pt x="958999" y="1917998"/>
                  </a:cubicBezTo>
                  <a:cubicBezTo>
                    <a:pt x="694178" y="1917998"/>
                    <a:pt x="454429" y="1810659"/>
                    <a:pt x="280884" y="16371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1066594-BE1A-447B-8896-AB0811E4FC21}"/>
                </a:ext>
              </a:extLst>
            </p:cNvPr>
            <p:cNvSpPr/>
            <p:nvPr/>
          </p:nvSpPr>
          <p:spPr>
            <a:xfrm>
              <a:off x="3058008" y="2067123"/>
              <a:ext cx="1244403" cy="124440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C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FAC3BE"/>
                  </a:solidFill>
                </a:rPr>
                <a:t>1</a:t>
              </a:r>
              <a:endParaRPr lang="ko-KR" altLang="en-US" sz="3600" b="1" dirty="0">
                <a:solidFill>
                  <a:srgbClr val="FAC3BE"/>
                </a:solidFill>
              </a:endParaRPr>
            </a:p>
          </p:txBody>
        </p:sp>
        <p:sp>
          <p:nvSpPr>
            <p:cNvPr id="41" name="자유형: 도형 76">
              <a:extLst>
                <a:ext uri="{FF2B5EF4-FFF2-40B4-BE49-F238E27FC236}">
                  <a16:creationId xmlns:a16="http://schemas.microsoft.com/office/drawing/2014/main" id="{7AF976C0-8BC3-432A-99C1-4278F7BDBA88}"/>
                </a:ext>
              </a:extLst>
            </p:cNvPr>
            <p:cNvSpPr/>
            <p:nvPr/>
          </p:nvSpPr>
          <p:spPr>
            <a:xfrm rot="8100000">
              <a:off x="4511911" y="1730457"/>
              <a:ext cx="1917998" cy="1917998"/>
            </a:xfrm>
            <a:custGeom>
              <a:avLst/>
              <a:gdLst>
                <a:gd name="connsiteX0" fmla="*/ 1486891 w 1917998"/>
                <a:gd name="connsiteY0" fmla="*/ 1759255 h 1917998"/>
                <a:gd name="connsiteX1" fmla="*/ 1474694 w 1917998"/>
                <a:gd name="connsiteY1" fmla="*/ 1740887 h 1917998"/>
                <a:gd name="connsiteX2" fmla="*/ 1482854 w 1917998"/>
                <a:gd name="connsiteY2" fmla="*/ 1735929 h 1917998"/>
                <a:gd name="connsiteX3" fmla="*/ 1895945 w 1917998"/>
                <a:gd name="connsiteY3" fmla="*/ 959000 h 1917998"/>
                <a:gd name="connsiteX4" fmla="*/ 1895945 w 1917998"/>
                <a:gd name="connsiteY4" fmla="*/ 22055 h 1917998"/>
                <a:gd name="connsiteX5" fmla="*/ 959000 w 1917998"/>
                <a:gd name="connsiteY5" fmla="*/ 22055 h 1917998"/>
                <a:gd name="connsiteX6" fmla="*/ 680382 w 1917998"/>
                <a:gd name="connsiteY6" fmla="*/ 64178 h 1917998"/>
                <a:gd name="connsiteX7" fmla="*/ 677706 w 1917998"/>
                <a:gd name="connsiteY7" fmla="*/ 65158 h 1917998"/>
                <a:gd name="connsiteX8" fmla="*/ 676383 w 1917998"/>
                <a:gd name="connsiteY8" fmla="*/ 58358 h 1917998"/>
                <a:gd name="connsiteX9" fmla="*/ 667739 w 1917998"/>
                <a:gd name="connsiteY9" fmla="*/ 45341 h 1917998"/>
                <a:gd name="connsiteX10" fmla="*/ 673823 w 1917998"/>
                <a:gd name="connsiteY10" fmla="*/ 43115 h 1917998"/>
                <a:gd name="connsiteX11" fmla="*/ 959000 w 1917998"/>
                <a:gd name="connsiteY11" fmla="*/ 0 h 1917998"/>
                <a:gd name="connsiteX12" fmla="*/ 1917998 w 1917998"/>
                <a:gd name="connsiteY12" fmla="*/ 0 h 1917998"/>
                <a:gd name="connsiteX13" fmla="*/ 1917998 w 1917998"/>
                <a:gd name="connsiteY13" fmla="*/ 958999 h 1917998"/>
                <a:gd name="connsiteX14" fmla="*/ 1495185 w 1917998"/>
                <a:gd name="connsiteY14" fmla="*/ 1754216 h 1917998"/>
                <a:gd name="connsiteX15" fmla="*/ 280884 w 1917998"/>
                <a:gd name="connsiteY15" fmla="*/ 1637114 h 1917998"/>
                <a:gd name="connsiteX16" fmla="*/ 0 w 1917998"/>
                <a:gd name="connsiteY16" fmla="*/ 958999 h 1917998"/>
                <a:gd name="connsiteX17" fmla="*/ 1 w 1917998"/>
                <a:gd name="connsiteY17" fmla="*/ 958999 h 1917998"/>
                <a:gd name="connsiteX18" fmla="*/ 348988 w 1917998"/>
                <a:gd name="connsiteY18" fmla="*/ 218989 h 1917998"/>
                <a:gd name="connsiteX19" fmla="*/ 412589 w 1917998"/>
                <a:gd name="connsiteY19" fmla="*/ 171428 h 1917998"/>
                <a:gd name="connsiteX20" fmla="*/ 424796 w 1917998"/>
                <a:gd name="connsiteY20" fmla="*/ 189810 h 1917998"/>
                <a:gd name="connsiteX21" fmla="*/ 363017 w 1917998"/>
                <a:gd name="connsiteY21" fmla="*/ 236008 h 1917998"/>
                <a:gd name="connsiteX22" fmla="*/ 22055 w 1917998"/>
                <a:gd name="connsiteY22" fmla="*/ 959000 h 1917998"/>
                <a:gd name="connsiteX23" fmla="*/ 296480 w 1917998"/>
                <a:gd name="connsiteY23" fmla="*/ 1621520 h 1917998"/>
                <a:gd name="connsiteX24" fmla="*/ 959000 w 1917998"/>
                <a:gd name="connsiteY24" fmla="*/ 1895945 h 1917998"/>
                <a:gd name="connsiteX25" fmla="*/ 1147827 w 1917998"/>
                <a:gd name="connsiteY25" fmla="*/ 1876909 h 1917998"/>
                <a:gd name="connsiteX26" fmla="*/ 1223910 w 1917998"/>
                <a:gd name="connsiteY26" fmla="*/ 1857346 h 1917998"/>
                <a:gd name="connsiteX27" fmla="*/ 1228126 w 1917998"/>
                <a:gd name="connsiteY27" fmla="*/ 1879010 h 1917998"/>
                <a:gd name="connsiteX28" fmla="*/ 1152271 w 1917998"/>
                <a:gd name="connsiteY28" fmla="*/ 1898514 h 1917998"/>
                <a:gd name="connsiteX29" fmla="*/ 958999 w 1917998"/>
                <a:gd name="connsiteY29" fmla="*/ 1917998 h 1917998"/>
                <a:gd name="connsiteX30" fmla="*/ 280884 w 1917998"/>
                <a:gd name="connsiteY30" fmla="*/ 1637114 h 191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17998" h="1917998">
                  <a:moveTo>
                    <a:pt x="1486891" y="1759255"/>
                  </a:moveTo>
                  <a:lnTo>
                    <a:pt x="1474694" y="1740887"/>
                  </a:lnTo>
                  <a:lnTo>
                    <a:pt x="1482854" y="1735929"/>
                  </a:lnTo>
                  <a:cubicBezTo>
                    <a:pt x="1732084" y="1567553"/>
                    <a:pt x="1895945" y="1282412"/>
                    <a:pt x="1895945" y="959000"/>
                  </a:cubicBezTo>
                  <a:lnTo>
                    <a:pt x="1895945" y="22055"/>
                  </a:lnTo>
                  <a:lnTo>
                    <a:pt x="959000" y="22055"/>
                  </a:lnTo>
                  <a:cubicBezTo>
                    <a:pt x="861977" y="22055"/>
                    <a:pt x="768397" y="36803"/>
                    <a:pt x="680382" y="64178"/>
                  </a:cubicBezTo>
                  <a:lnTo>
                    <a:pt x="677706" y="65158"/>
                  </a:lnTo>
                  <a:lnTo>
                    <a:pt x="676383" y="58358"/>
                  </a:lnTo>
                  <a:lnTo>
                    <a:pt x="667739" y="45341"/>
                  </a:lnTo>
                  <a:lnTo>
                    <a:pt x="673823" y="43115"/>
                  </a:lnTo>
                  <a:cubicBezTo>
                    <a:pt x="763911" y="15095"/>
                    <a:pt x="859692" y="0"/>
                    <a:pt x="959000" y="0"/>
                  </a:cubicBezTo>
                  <a:lnTo>
                    <a:pt x="1917998" y="0"/>
                  </a:lnTo>
                  <a:lnTo>
                    <a:pt x="1917998" y="958999"/>
                  </a:lnTo>
                  <a:cubicBezTo>
                    <a:pt x="1917998" y="1290024"/>
                    <a:pt x="1750280" y="1581877"/>
                    <a:pt x="1495185" y="1754216"/>
                  </a:cubicBezTo>
                  <a:close/>
                  <a:moveTo>
                    <a:pt x="280884" y="1637114"/>
                  </a:moveTo>
                  <a:cubicBezTo>
                    <a:pt x="107339" y="1463569"/>
                    <a:pt x="0" y="1223820"/>
                    <a:pt x="0" y="958999"/>
                  </a:cubicBezTo>
                  <a:lnTo>
                    <a:pt x="1" y="958999"/>
                  </a:lnTo>
                  <a:cubicBezTo>
                    <a:pt x="1" y="661076"/>
                    <a:pt x="135853" y="394883"/>
                    <a:pt x="348988" y="218989"/>
                  </a:cubicBezTo>
                  <a:lnTo>
                    <a:pt x="412589" y="171428"/>
                  </a:lnTo>
                  <a:lnTo>
                    <a:pt x="424796" y="189810"/>
                  </a:lnTo>
                  <a:lnTo>
                    <a:pt x="363017" y="236008"/>
                  </a:lnTo>
                  <a:cubicBezTo>
                    <a:pt x="154783" y="407858"/>
                    <a:pt x="22055" y="667929"/>
                    <a:pt x="22055" y="959000"/>
                  </a:cubicBezTo>
                  <a:cubicBezTo>
                    <a:pt x="22055" y="1217730"/>
                    <a:pt x="126926" y="1451966"/>
                    <a:pt x="296480" y="1621520"/>
                  </a:cubicBezTo>
                  <a:cubicBezTo>
                    <a:pt x="466034" y="1791074"/>
                    <a:pt x="700270" y="1895945"/>
                    <a:pt x="959000" y="1895945"/>
                  </a:cubicBezTo>
                  <a:cubicBezTo>
                    <a:pt x="1023682" y="1895945"/>
                    <a:pt x="1086834" y="1889390"/>
                    <a:pt x="1147827" y="1876909"/>
                  </a:cubicBezTo>
                  <a:lnTo>
                    <a:pt x="1223910" y="1857346"/>
                  </a:lnTo>
                  <a:lnTo>
                    <a:pt x="1228126" y="1879010"/>
                  </a:lnTo>
                  <a:lnTo>
                    <a:pt x="1152271" y="1898514"/>
                  </a:lnTo>
                  <a:cubicBezTo>
                    <a:pt x="1089842" y="1911289"/>
                    <a:pt x="1025204" y="1917998"/>
                    <a:pt x="958999" y="1917998"/>
                  </a:cubicBezTo>
                  <a:cubicBezTo>
                    <a:pt x="694178" y="1917998"/>
                    <a:pt x="454429" y="1810659"/>
                    <a:pt x="280884" y="16371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282B27D-4595-43ED-B6B7-A568E9CD3887}"/>
                </a:ext>
              </a:extLst>
            </p:cNvPr>
            <p:cNvSpPr/>
            <p:nvPr/>
          </p:nvSpPr>
          <p:spPr>
            <a:xfrm>
              <a:off x="4848708" y="2067122"/>
              <a:ext cx="1244403" cy="124440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C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FAC3BE"/>
                  </a:solidFill>
                </a:rPr>
                <a:t>2</a:t>
              </a:r>
              <a:endParaRPr lang="ko-KR" altLang="en-US" sz="3600" b="1" dirty="0">
                <a:solidFill>
                  <a:srgbClr val="FAC3BE"/>
                </a:solidFill>
              </a:endParaRPr>
            </a:p>
          </p:txBody>
        </p:sp>
        <p:sp>
          <p:nvSpPr>
            <p:cNvPr id="44" name="자유형: 도형 77">
              <a:extLst>
                <a:ext uri="{FF2B5EF4-FFF2-40B4-BE49-F238E27FC236}">
                  <a16:creationId xmlns:a16="http://schemas.microsoft.com/office/drawing/2014/main" id="{366D9108-26C3-4632-876F-5D13561CD569}"/>
                </a:ext>
              </a:extLst>
            </p:cNvPr>
            <p:cNvSpPr/>
            <p:nvPr/>
          </p:nvSpPr>
          <p:spPr>
            <a:xfrm rot="8100000">
              <a:off x="6302611" y="1730456"/>
              <a:ext cx="1917998" cy="1917998"/>
            </a:xfrm>
            <a:custGeom>
              <a:avLst/>
              <a:gdLst>
                <a:gd name="connsiteX0" fmla="*/ 1486892 w 1917998"/>
                <a:gd name="connsiteY0" fmla="*/ 1759254 h 1917998"/>
                <a:gd name="connsiteX1" fmla="*/ 1474695 w 1917998"/>
                <a:gd name="connsiteY1" fmla="*/ 1740887 h 1917998"/>
                <a:gd name="connsiteX2" fmla="*/ 1482854 w 1917998"/>
                <a:gd name="connsiteY2" fmla="*/ 1735929 h 1917998"/>
                <a:gd name="connsiteX3" fmla="*/ 1895945 w 1917998"/>
                <a:gd name="connsiteY3" fmla="*/ 959000 h 1917998"/>
                <a:gd name="connsiteX4" fmla="*/ 1895945 w 1917998"/>
                <a:gd name="connsiteY4" fmla="*/ 22055 h 1917998"/>
                <a:gd name="connsiteX5" fmla="*/ 959000 w 1917998"/>
                <a:gd name="connsiteY5" fmla="*/ 22055 h 1917998"/>
                <a:gd name="connsiteX6" fmla="*/ 680382 w 1917998"/>
                <a:gd name="connsiteY6" fmla="*/ 64178 h 1917998"/>
                <a:gd name="connsiteX7" fmla="*/ 677707 w 1917998"/>
                <a:gd name="connsiteY7" fmla="*/ 65158 h 1917998"/>
                <a:gd name="connsiteX8" fmla="*/ 676383 w 1917998"/>
                <a:gd name="connsiteY8" fmla="*/ 58357 h 1917998"/>
                <a:gd name="connsiteX9" fmla="*/ 667740 w 1917998"/>
                <a:gd name="connsiteY9" fmla="*/ 45341 h 1917998"/>
                <a:gd name="connsiteX10" fmla="*/ 673823 w 1917998"/>
                <a:gd name="connsiteY10" fmla="*/ 43115 h 1917998"/>
                <a:gd name="connsiteX11" fmla="*/ 959000 w 1917998"/>
                <a:gd name="connsiteY11" fmla="*/ 0 h 1917998"/>
                <a:gd name="connsiteX12" fmla="*/ 1917998 w 1917998"/>
                <a:gd name="connsiteY12" fmla="*/ 0 h 1917998"/>
                <a:gd name="connsiteX13" fmla="*/ 1917998 w 1917998"/>
                <a:gd name="connsiteY13" fmla="*/ 958999 h 1917998"/>
                <a:gd name="connsiteX14" fmla="*/ 1495185 w 1917998"/>
                <a:gd name="connsiteY14" fmla="*/ 1754216 h 1917998"/>
                <a:gd name="connsiteX15" fmla="*/ 280884 w 1917998"/>
                <a:gd name="connsiteY15" fmla="*/ 1637114 h 1917998"/>
                <a:gd name="connsiteX16" fmla="*/ 0 w 1917998"/>
                <a:gd name="connsiteY16" fmla="*/ 958999 h 1917998"/>
                <a:gd name="connsiteX17" fmla="*/ 1 w 1917998"/>
                <a:gd name="connsiteY17" fmla="*/ 958999 h 1917998"/>
                <a:gd name="connsiteX18" fmla="*/ 348988 w 1917998"/>
                <a:gd name="connsiteY18" fmla="*/ 218989 h 1917998"/>
                <a:gd name="connsiteX19" fmla="*/ 412590 w 1917998"/>
                <a:gd name="connsiteY19" fmla="*/ 171428 h 1917998"/>
                <a:gd name="connsiteX20" fmla="*/ 424797 w 1917998"/>
                <a:gd name="connsiteY20" fmla="*/ 189810 h 1917998"/>
                <a:gd name="connsiteX21" fmla="*/ 363017 w 1917998"/>
                <a:gd name="connsiteY21" fmla="*/ 236008 h 1917998"/>
                <a:gd name="connsiteX22" fmla="*/ 22055 w 1917998"/>
                <a:gd name="connsiteY22" fmla="*/ 959000 h 1917998"/>
                <a:gd name="connsiteX23" fmla="*/ 296480 w 1917998"/>
                <a:gd name="connsiteY23" fmla="*/ 1621520 h 1917998"/>
                <a:gd name="connsiteX24" fmla="*/ 959000 w 1917998"/>
                <a:gd name="connsiteY24" fmla="*/ 1895945 h 1917998"/>
                <a:gd name="connsiteX25" fmla="*/ 1147827 w 1917998"/>
                <a:gd name="connsiteY25" fmla="*/ 1876910 h 1917998"/>
                <a:gd name="connsiteX26" fmla="*/ 1223911 w 1917998"/>
                <a:gd name="connsiteY26" fmla="*/ 1857346 h 1917998"/>
                <a:gd name="connsiteX27" fmla="*/ 1228126 w 1917998"/>
                <a:gd name="connsiteY27" fmla="*/ 1879010 h 1917998"/>
                <a:gd name="connsiteX28" fmla="*/ 1152271 w 1917998"/>
                <a:gd name="connsiteY28" fmla="*/ 1898514 h 1917998"/>
                <a:gd name="connsiteX29" fmla="*/ 958999 w 1917998"/>
                <a:gd name="connsiteY29" fmla="*/ 1917998 h 1917998"/>
                <a:gd name="connsiteX30" fmla="*/ 280884 w 1917998"/>
                <a:gd name="connsiteY30" fmla="*/ 1637114 h 191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17998" h="1917998">
                  <a:moveTo>
                    <a:pt x="1486892" y="1759254"/>
                  </a:moveTo>
                  <a:lnTo>
                    <a:pt x="1474695" y="1740887"/>
                  </a:lnTo>
                  <a:lnTo>
                    <a:pt x="1482854" y="1735929"/>
                  </a:lnTo>
                  <a:cubicBezTo>
                    <a:pt x="1732084" y="1567553"/>
                    <a:pt x="1895945" y="1282412"/>
                    <a:pt x="1895945" y="959000"/>
                  </a:cubicBezTo>
                  <a:lnTo>
                    <a:pt x="1895945" y="22055"/>
                  </a:lnTo>
                  <a:lnTo>
                    <a:pt x="959000" y="22055"/>
                  </a:lnTo>
                  <a:cubicBezTo>
                    <a:pt x="861977" y="22055"/>
                    <a:pt x="768397" y="36803"/>
                    <a:pt x="680382" y="64178"/>
                  </a:cubicBezTo>
                  <a:lnTo>
                    <a:pt x="677707" y="65158"/>
                  </a:lnTo>
                  <a:lnTo>
                    <a:pt x="676383" y="58357"/>
                  </a:lnTo>
                  <a:lnTo>
                    <a:pt x="667740" y="45341"/>
                  </a:lnTo>
                  <a:lnTo>
                    <a:pt x="673823" y="43115"/>
                  </a:lnTo>
                  <a:cubicBezTo>
                    <a:pt x="763911" y="15095"/>
                    <a:pt x="859692" y="0"/>
                    <a:pt x="959000" y="0"/>
                  </a:cubicBezTo>
                  <a:lnTo>
                    <a:pt x="1917998" y="0"/>
                  </a:lnTo>
                  <a:lnTo>
                    <a:pt x="1917998" y="958999"/>
                  </a:lnTo>
                  <a:cubicBezTo>
                    <a:pt x="1917998" y="1290024"/>
                    <a:pt x="1750280" y="1581877"/>
                    <a:pt x="1495185" y="1754216"/>
                  </a:cubicBezTo>
                  <a:close/>
                  <a:moveTo>
                    <a:pt x="280884" y="1637114"/>
                  </a:moveTo>
                  <a:cubicBezTo>
                    <a:pt x="107339" y="1463569"/>
                    <a:pt x="0" y="1223820"/>
                    <a:pt x="0" y="958999"/>
                  </a:cubicBezTo>
                  <a:lnTo>
                    <a:pt x="1" y="958999"/>
                  </a:lnTo>
                  <a:cubicBezTo>
                    <a:pt x="1" y="661076"/>
                    <a:pt x="135853" y="394883"/>
                    <a:pt x="348988" y="218989"/>
                  </a:cubicBezTo>
                  <a:lnTo>
                    <a:pt x="412590" y="171428"/>
                  </a:lnTo>
                  <a:lnTo>
                    <a:pt x="424797" y="189810"/>
                  </a:lnTo>
                  <a:lnTo>
                    <a:pt x="363017" y="236008"/>
                  </a:lnTo>
                  <a:cubicBezTo>
                    <a:pt x="154783" y="407858"/>
                    <a:pt x="22055" y="667929"/>
                    <a:pt x="22055" y="959000"/>
                  </a:cubicBezTo>
                  <a:cubicBezTo>
                    <a:pt x="22055" y="1217730"/>
                    <a:pt x="126926" y="1451966"/>
                    <a:pt x="296480" y="1621520"/>
                  </a:cubicBezTo>
                  <a:cubicBezTo>
                    <a:pt x="466034" y="1791074"/>
                    <a:pt x="700270" y="1895945"/>
                    <a:pt x="959000" y="1895945"/>
                  </a:cubicBezTo>
                  <a:cubicBezTo>
                    <a:pt x="1023682" y="1895945"/>
                    <a:pt x="1086834" y="1889390"/>
                    <a:pt x="1147827" y="1876910"/>
                  </a:cubicBezTo>
                  <a:lnTo>
                    <a:pt x="1223911" y="1857346"/>
                  </a:lnTo>
                  <a:lnTo>
                    <a:pt x="1228126" y="1879010"/>
                  </a:lnTo>
                  <a:lnTo>
                    <a:pt x="1152271" y="1898514"/>
                  </a:lnTo>
                  <a:cubicBezTo>
                    <a:pt x="1089842" y="1911289"/>
                    <a:pt x="1025204" y="1917998"/>
                    <a:pt x="958999" y="1917998"/>
                  </a:cubicBezTo>
                  <a:cubicBezTo>
                    <a:pt x="694178" y="1917998"/>
                    <a:pt x="454429" y="1810659"/>
                    <a:pt x="280884" y="16371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927EAB90-6FD0-4ED3-B44E-D8021DB67EC4}"/>
                </a:ext>
              </a:extLst>
            </p:cNvPr>
            <p:cNvSpPr/>
            <p:nvPr/>
          </p:nvSpPr>
          <p:spPr>
            <a:xfrm>
              <a:off x="6639408" y="2067121"/>
              <a:ext cx="1244403" cy="124440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C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b="1" dirty="0">
                  <a:solidFill>
                    <a:srgbClr val="FAC3BE"/>
                  </a:solidFill>
                </a:rPr>
                <a:t>3</a:t>
              </a:r>
              <a:endParaRPr lang="ko-KR" altLang="en-US" sz="4000" b="1" dirty="0">
                <a:solidFill>
                  <a:srgbClr val="FAC3BE"/>
                </a:solidFill>
              </a:endParaRPr>
            </a:p>
          </p:txBody>
        </p:sp>
        <p:sp>
          <p:nvSpPr>
            <p:cNvPr id="48" name="자유형: 도형 75">
              <a:extLst>
                <a:ext uri="{FF2B5EF4-FFF2-40B4-BE49-F238E27FC236}">
                  <a16:creationId xmlns:a16="http://schemas.microsoft.com/office/drawing/2014/main" id="{CECF46FC-03B0-432A-A369-F62ABCEA4827}"/>
                </a:ext>
              </a:extLst>
            </p:cNvPr>
            <p:cNvSpPr/>
            <p:nvPr/>
          </p:nvSpPr>
          <p:spPr>
            <a:xfrm rot="8100000">
              <a:off x="8093311" y="1730455"/>
              <a:ext cx="1917998" cy="1917998"/>
            </a:xfrm>
            <a:custGeom>
              <a:avLst/>
              <a:gdLst>
                <a:gd name="connsiteX0" fmla="*/ 280884 w 1917998"/>
                <a:gd name="connsiteY0" fmla="*/ 1637114 h 1917998"/>
                <a:gd name="connsiteX1" fmla="*/ 0 w 1917998"/>
                <a:gd name="connsiteY1" fmla="*/ 958999 h 1917998"/>
                <a:gd name="connsiteX2" fmla="*/ 1 w 1917998"/>
                <a:gd name="connsiteY2" fmla="*/ 958999 h 1917998"/>
                <a:gd name="connsiteX3" fmla="*/ 959000 w 1917998"/>
                <a:gd name="connsiteY3" fmla="*/ 0 h 1917998"/>
                <a:gd name="connsiteX4" fmla="*/ 1917998 w 1917998"/>
                <a:gd name="connsiteY4" fmla="*/ 0 h 1917998"/>
                <a:gd name="connsiteX5" fmla="*/ 1917998 w 1917998"/>
                <a:gd name="connsiteY5" fmla="*/ 958999 h 1917998"/>
                <a:gd name="connsiteX6" fmla="*/ 1495185 w 1917998"/>
                <a:gd name="connsiteY6" fmla="*/ 1754216 h 1917998"/>
                <a:gd name="connsiteX7" fmla="*/ 1486892 w 1917998"/>
                <a:gd name="connsiteY7" fmla="*/ 1759254 h 1917998"/>
                <a:gd name="connsiteX8" fmla="*/ 1474695 w 1917998"/>
                <a:gd name="connsiteY8" fmla="*/ 1740886 h 1917998"/>
                <a:gd name="connsiteX9" fmla="*/ 1482854 w 1917998"/>
                <a:gd name="connsiteY9" fmla="*/ 1735929 h 1917998"/>
                <a:gd name="connsiteX10" fmla="*/ 1895945 w 1917998"/>
                <a:gd name="connsiteY10" fmla="*/ 959000 h 1917998"/>
                <a:gd name="connsiteX11" fmla="*/ 1895945 w 1917998"/>
                <a:gd name="connsiteY11" fmla="*/ 22055 h 1917998"/>
                <a:gd name="connsiteX12" fmla="*/ 959000 w 1917998"/>
                <a:gd name="connsiteY12" fmla="*/ 22055 h 1917998"/>
                <a:gd name="connsiteX13" fmla="*/ 22055 w 1917998"/>
                <a:gd name="connsiteY13" fmla="*/ 959000 h 1917998"/>
                <a:gd name="connsiteX14" fmla="*/ 296480 w 1917998"/>
                <a:gd name="connsiteY14" fmla="*/ 1621520 h 1917998"/>
                <a:gd name="connsiteX15" fmla="*/ 959000 w 1917998"/>
                <a:gd name="connsiteY15" fmla="*/ 1895945 h 1917998"/>
                <a:gd name="connsiteX16" fmla="*/ 1147827 w 1917998"/>
                <a:gd name="connsiteY16" fmla="*/ 1876909 h 1917998"/>
                <a:gd name="connsiteX17" fmla="*/ 1223912 w 1917998"/>
                <a:gd name="connsiteY17" fmla="*/ 1857346 h 1917998"/>
                <a:gd name="connsiteX18" fmla="*/ 1228127 w 1917998"/>
                <a:gd name="connsiteY18" fmla="*/ 1879010 h 1917998"/>
                <a:gd name="connsiteX19" fmla="*/ 1152271 w 1917998"/>
                <a:gd name="connsiteY19" fmla="*/ 1898514 h 1917998"/>
                <a:gd name="connsiteX20" fmla="*/ 958999 w 1917998"/>
                <a:gd name="connsiteY20" fmla="*/ 1917998 h 1917998"/>
                <a:gd name="connsiteX21" fmla="*/ 280884 w 1917998"/>
                <a:gd name="connsiteY21" fmla="*/ 1637114 h 191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998" h="1917998">
                  <a:moveTo>
                    <a:pt x="280884" y="1637114"/>
                  </a:moveTo>
                  <a:cubicBezTo>
                    <a:pt x="107339" y="1463569"/>
                    <a:pt x="0" y="1223820"/>
                    <a:pt x="0" y="958999"/>
                  </a:cubicBezTo>
                  <a:lnTo>
                    <a:pt x="1" y="958999"/>
                  </a:lnTo>
                  <a:cubicBezTo>
                    <a:pt x="1" y="429358"/>
                    <a:pt x="429359" y="0"/>
                    <a:pt x="959000" y="0"/>
                  </a:cubicBezTo>
                  <a:lnTo>
                    <a:pt x="1917998" y="0"/>
                  </a:lnTo>
                  <a:lnTo>
                    <a:pt x="1917998" y="958999"/>
                  </a:lnTo>
                  <a:cubicBezTo>
                    <a:pt x="1917998" y="1290024"/>
                    <a:pt x="1750280" y="1581877"/>
                    <a:pt x="1495185" y="1754216"/>
                  </a:cubicBezTo>
                  <a:lnTo>
                    <a:pt x="1486892" y="1759254"/>
                  </a:lnTo>
                  <a:lnTo>
                    <a:pt x="1474695" y="1740886"/>
                  </a:lnTo>
                  <a:lnTo>
                    <a:pt x="1482854" y="1735929"/>
                  </a:lnTo>
                  <a:cubicBezTo>
                    <a:pt x="1732084" y="1567553"/>
                    <a:pt x="1895945" y="1282412"/>
                    <a:pt x="1895945" y="959000"/>
                  </a:cubicBezTo>
                  <a:lnTo>
                    <a:pt x="1895945" y="22055"/>
                  </a:lnTo>
                  <a:lnTo>
                    <a:pt x="959000" y="22055"/>
                  </a:lnTo>
                  <a:cubicBezTo>
                    <a:pt x="441540" y="22055"/>
                    <a:pt x="22055" y="441540"/>
                    <a:pt x="22055" y="959000"/>
                  </a:cubicBezTo>
                  <a:cubicBezTo>
                    <a:pt x="22055" y="1217730"/>
                    <a:pt x="126926" y="1451966"/>
                    <a:pt x="296480" y="1621520"/>
                  </a:cubicBezTo>
                  <a:cubicBezTo>
                    <a:pt x="466034" y="1791074"/>
                    <a:pt x="700270" y="1895945"/>
                    <a:pt x="959000" y="1895945"/>
                  </a:cubicBezTo>
                  <a:cubicBezTo>
                    <a:pt x="1023682" y="1895945"/>
                    <a:pt x="1086834" y="1889390"/>
                    <a:pt x="1147827" y="1876909"/>
                  </a:cubicBezTo>
                  <a:lnTo>
                    <a:pt x="1223912" y="1857346"/>
                  </a:lnTo>
                  <a:lnTo>
                    <a:pt x="1228127" y="1879010"/>
                  </a:lnTo>
                  <a:lnTo>
                    <a:pt x="1152271" y="1898514"/>
                  </a:lnTo>
                  <a:cubicBezTo>
                    <a:pt x="1089842" y="1911289"/>
                    <a:pt x="1025204" y="1917998"/>
                    <a:pt x="958999" y="1917998"/>
                  </a:cubicBezTo>
                  <a:cubicBezTo>
                    <a:pt x="694178" y="1917998"/>
                    <a:pt x="454429" y="1810659"/>
                    <a:pt x="280884" y="163711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B852702-5EB1-4AD3-884D-0AAA0599581F}"/>
                </a:ext>
              </a:extLst>
            </p:cNvPr>
            <p:cNvSpPr/>
            <p:nvPr/>
          </p:nvSpPr>
          <p:spPr>
            <a:xfrm>
              <a:off x="8430108" y="2067120"/>
              <a:ext cx="1244403" cy="1244403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rgbClr val="FAC3B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600" b="1" dirty="0">
                  <a:solidFill>
                    <a:srgbClr val="FAC3BE"/>
                  </a:solidFill>
                </a:rPr>
                <a:t>4</a:t>
              </a:r>
              <a:endParaRPr lang="ko-KR" altLang="en-US" sz="3600" b="1" dirty="0">
                <a:solidFill>
                  <a:srgbClr val="FAC3BE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97AF1B0-5779-42AE-816B-D98F21DDBE8F}"/>
              </a:ext>
            </a:extLst>
          </p:cNvPr>
          <p:cNvSpPr/>
          <p:nvPr/>
        </p:nvSpPr>
        <p:spPr>
          <a:xfrm>
            <a:off x="1120882" y="4086158"/>
            <a:ext cx="2367904" cy="1011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목표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주제 선정 및 데이터 수집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 소개</a:t>
            </a: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E773E97E-EB8A-47C4-B477-36366539348E}"/>
              </a:ext>
            </a:extLst>
          </p:cNvPr>
          <p:cNvSpPr/>
          <p:nvPr/>
        </p:nvSpPr>
        <p:spPr>
          <a:xfrm>
            <a:off x="5289372" y="5448751"/>
            <a:ext cx="73516" cy="73516"/>
          </a:xfrm>
          <a:prstGeom prst="ellipse">
            <a:avLst/>
          </a:prstGeom>
          <a:solidFill>
            <a:srgbClr val="FF9999"/>
          </a:solidFill>
          <a:ln w="120650" cmpd="thinThick">
            <a:solidFill>
              <a:srgbClr val="FF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97AF1B0-5779-42AE-816B-D98F21DDBE8F}"/>
              </a:ext>
            </a:extLst>
          </p:cNvPr>
          <p:cNvSpPr/>
          <p:nvPr/>
        </p:nvSpPr>
        <p:spPr>
          <a:xfrm>
            <a:off x="2782286" y="5315202"/>
            <a:ext cx="2367904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유가 데이터 분석</a:t>
            </a: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차 코드 및 설명</a:t>
            </a:r>
            <a:endParaRPr lang="en-US" altLang="ko-KR" sz="900" dirty="0">
              <a:solidFill>
                <a:schemeClr val="accent6">
                  <a:lumMod val="7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차 코드 결과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7AF1B0-5779-42AE-816B-D98F21DDBE8F}"/>
              </a:ext>
            </a:extLst>
          </p:cNvPr>
          <p:cNvSpPr/>
          <p:nvPr/>
        </p:nvSpPr>
        <p:spPr>
          <a:xfrm>
            <a:off x="8584225" y="5315202"/>
            <a:ext cx="236790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개발 목표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397AF1B0-5779-42AE-816B-D98F21DDBE8F}"/>
              </a:ext>
            </a:extLst>
          </p:cNvPr>
          <p:cNvSpPr/>
          <p:nvPr/>
        </p:nvSpPr>
        <p:spPr>
          <a:xfrm>
            <a:off x="6072387" y="4461797"/>
            <a:ext cx="1515234" cy="1081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차 코드 및 설명</a:t>
            </a:r>
            <a:endParaRPr lang="en-US" altLang="ko-KR" sz="900" dirty="0">
              <a:solidFill>
                <a:schemeClr val="accent6">
                  <a:lumMod val="75000"/>
                </a:schemeClr>
              </a:solidFill>
            </a:endParaRPr>
          </a:p>
          <a:p>
            <a:pPr algn="r">
              <a:lnSpc>
                <a:spcPct val="150000"/>
              </a:lnSpc>
            </a:pPr>
            <a:r>
              <a:rPr lang="en-US" altLang="ko-KR" sz="9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ko-KR" altLang="en-US" sz="900" dirty="0">
                <a:solidFill>
                  <a:schemeClr val="accent6">
                    <a:lumMod val="75000"/>
                  </a:schemeClr>
                </a:solidFill>
              </a:rPr>
              <a:t>차 코드 결과</a:t>
            </a:r>
          </a:p>
        </p:txBody>
      </p:sp>
    </p:spTree>
    <p:extLst>
      <p:ext uri="{BB962C8B-B14F-4D97-AF65-F5344CB8AC3E}">
        <p14:creationId xmlns:p14="http://schemas.microsoft.com/office/powerpoint/2010/main" val="1039438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6F22B-69B4-493C-A72F-E0CC606B3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675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시각화 ②</a:t>
            </a:r>
            <a:r>
              <a:rPr lang="en-US" altLang="ko-KR" dirty="0"/>
              <a:t>: plot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6C796FC-3799-4E71-85ED-1880EEF8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1058" y="1502917"/>
            <a:ext cx="9181819" cy="4989958"/>
          </a:xfr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FC6FE95-58AB-47B5-B373-E141215329FA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401672A0-3383-44BC-A352-DA2575E684CF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3E02E25B-D530-4636-80C0-F83904723277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3B369B-9FDE-46E8-B3A7-B14F3F35F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325" y="1885601"/>
            <a:ext cx="6149873" cy="14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94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99A4B8-3740-43F5-BEB1-3D427C8E5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주별 휘발유 가격 시각화 </a:t>
            </a:r>
            <a:r>
              <a:rPr lang="en-US" altLang="ko-KR" dirty="0"/>
              <a:t>(</a:t>
            </a:r>
            <a:r>
              <a:rPr lang="ko-KR" altLang="en-US" dirty="0" err="1"/>
              <a:t>법정동</a:t>
            </a:r>
            <a:r>
              <a:rPr lang="ko-KR" altLang="en-US" dirty="0"/>
              <a:t> 기준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90D9D3A-5D56-400D-B1AA-CF21F8D91479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58DCD2C7-04B5-46DD-97FA-82A910423791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44A2BF2E-62EA-44DF-B3AD-FAA2DF9F3D11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07E51F07-346C-4176-8C88-C035974E1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33" y="1892300"/>
            <a:ext cx="12090333" cy="4408913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55CE4A-47F4-4C42-BB4F-787B33F8A2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11787" y="1892300"/>
            <a:ext cx="2629379" cy="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CEF54-A3D4-4483-A7FC-24C1DD926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4" y="-2"/>
            <a:ext cx="10515600" cy="1325563"/>
          </a:xfrm>
        </p:spPr>
        <p:txBody>
          <a:bodyPr/>
          <a:lstStyle/>
          <a:p>
            <a:r>
              <a:rPr lang="ko-KR" altLang="en-US" dirty="0"/>
              <a:t>시각화 ③</a:t>
            </a:r>
            <a:r>
              <a:rPr lang="en-US" altLang="ko-KR" dirty="0"/>
              <a:t>: </a:t>
            </a:r>
            <a:r>
              <a:rPr lang="en-US" altLang="ko-KR" dirty="0" err="1"/>
              <a:t>folium.Map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DE2ABB-60D9-4229-A16E-8386FBA43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6686" y="1135687"/>
            <a:ext cx="8913236" cy="5359136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5D326C3-879A-492E-AB77-88BB8AE0A077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0575F268-C6E3-4D21-AFB8-ADF226D4D490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FE326B0F-489B-4D5F-BB37-DD772911D373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B4840602-ABAA-4D62-B77A-555BDBDA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6" y="1135687"/>
            <a:ext cx="4795491" cy="239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83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200EA-8107-41C7-8DCE-8C813D1F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178" y="466229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행정동</a:t>
            </a:r>
            <a:r>
              <a:rPr lang="en-US" altLang="ko-KR" sz="3600" dirty="0"/>
              <a:t>&amp;</a:t>
            </a:r>
            <a:r>
              <a:rPr lang="ko-KR" altLang="en-US" sz="3600" dirty="0"/>
              <a:t>법정동의 명칭 차이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0D9A310-9089-4EC3-9633-88B9435B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78" y="1713612"/>
            <a:ext cx="5860312" cy="449865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6AF1C5A6-F9F3-416E-99E3-56426366F527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F0936DE2-591C-4CE4-BFBB-F0DC575366DA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자유형 9">
              <a:extLst>
                <a:ext uri="{FF2B5EF4-FFF2-40B4-BE49-F238E27FC236}">
                  <a16:creationId xmlns:a16="http://schemas.microsoft.com/office/drawing/2014/main" id="{AE9FE878-828A-434F-9783-479A62619CA4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A102A4C0-D8AF-48CF-BE3F-517960F8B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440" y="2418858"/>
            <a:ext cx="6244382" cy="3808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93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490526-DE1C-43B3-B705-AE1099AD8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SHP </a:t>
            </a:r>
            <a:r>
              <a:rPr lang="ko-KR" altLang="en-US" sz="3600" dirty="0"/>
              <a:t>→ </a:t>
            </a:r>
            <a:r>
              <a:rPr lang="en-US" altLang="ko-KR" sz="3600" dirty="0"/>
              <a:t>GEOJSON </a:t>
            </a:r>
            <a:r>
              <a:rPr lang="ko-KR" altLang="en-US" sz="3600" dirty="0"/>
              <a:t>→ 광주광역시 코드</a:t>
            </a:r>
            <a:r>
              <a:rPr lang="en-US" altLang="ko-KR" sz="3600" dirty="0"/>
              <a:t>(29)</a:t>
            </a:r>
            <a:r>
              <a:rPr lang="ko-KR" altLang="en-US" sz="3600" dirty="0"/>
              <a:t> 추출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093CBFB-1215-47DD-9144-03F6CE890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634" y="1671743"/>
            <a:ext cx="7605405" cy="5186257"/>
          </a:xfr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9C92B423-93EE-4448-ABD2-C9C324953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71" y="2341138"/>
            <a:ext cx="5715495" cy="2735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F0FFFE-5A08-4540-9E5D-E8CE7C41C45A}"/>
              </a:ext>
            </a:extLst>
          </p:cNvPr>
          <p:cNvSpPr txBox="1"/>
          <p:nvPr/>
        </p:nvSpPr>
        <p:spPr>
          <a:xfrm>
            <a:off x="8039039" y="5416317"/>
            <a:ext cx="41100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자료</a:t>
            </a:r>
            <a:r>
              <a:rPr lang="en-US" altLang="ko-KR" sz="1400" dirty="0"/>
              <a:t>: </a:t>
            </a:r>
            <a:r>
              <a:rPr lang="en-US" altLang="ko-KR" sz="1400" dirty="0">
                <a:hlinkClick r:id="rId5"/>
              </a:rPr>
              <a:t>http://openapi.nsdi.go.kr/nsdi/index.do</a:t>
            </a:r>
            <a:endParaRPr lang="en-US" altLang="ko-KR" sz="1400" dirty="0"/>
          </a:p>
          <a:p>
            <a:r>
              <a:rPr lang="ko-KR" altLang="en-US" sz="1400" dirty="0"/>
              <a:t>참고</a:t>
            </a:r>
            <a:r>
              <a:rPr lang="en-US" altLang="ko-KR" sz="1400" dirty="0"/>
              <a:t>: </a:t>
            </a:r>
          </a:p>
          <a:p>
            <a:r>
              <a:rPr lang="en-US" altLang="ko-KR" sz="1400" dirty="0">
                <a:hlinkClick r:id="rId6"/>
              </a:rPr>
              <a:t>https://neurowhai.tistory.com/350</a:t>
            </a:r>
            <a:endParaRPr lang="en-US" altLang="ko-KR" sz="1400" dirty="0"/>
          </a:p>
          <a:p>
            <a:r>
              <a:rPr lang="en-US" altLang="ko-KR" sz="1400" dirty="0"/>
              <a:t>https://medium.com/@masoolsa7/</a:t>
            </a:r>
            <a:r>
              <a:rPr lang="ko-KR" altLang="en-US" sz="1400" dirty="0"/>
              <a:t>행정구역</a:t>
            </a:r>
            <a:r>
              <a:rPr lang="en-US" altLang="ko-KR" sz="1400" dirty="0"/>
              <a:t>-</a:t>
            </a:r>
            <a:r>
              <a:rPr lang="ko-KR" altLang="en-US" sz="1400" dirty="0"/>
              <a:t>경계</a:t>
            </a:r>
            <a:r>
              <a:rPr lang="en-US" altLang="ko-KR" sz="1400" dirty="0"/>
              <a:t>-</a:t>
            </a:r>
            <a:r>
              <a:rPr lang="en-US" altLang="ko-KR" sz="1400" dirty="0" err="1"/>
              <a:t>topojson</a:t>
            </a:r>
            <a:r>
              <a:rPr lang="en-US" altLang="ko-KR" sz="1400" dirty="0"/>
              <a:t>-</a:t>
            </a:r>
            <a:r>
              <a:rPr lang="ko-KR" altLang="en-US" sz="1400" dirty="0"/>
              <a:t>파일</a:t>
            </a:r>
            <a:r>
              <a:rPr lang="en-US" altLang="ko-KR" sz="1400" dirty="0"/>
              <a:t>-</a:t>
            </a:r>
            <a:r>
              <a:rPr lang="ko-KR" altLang="en-US" sz="1400" dirty="0"/>
              <a:t>만들기</a:t>
            </a:r>
            <a:r>
              <a:rPr lang="en-US" altLang="ko-KR" sz="1400" dirty="0"/>
              <a:t>-392800d0bc0b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CC21056-9A17-4F36-AE40-097B184291D8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9" name="자유형 6">
              <a:extLst>
                <a:ext uri="{FF2B5EF4-FFF2-40B4-BE49-F238E27FC236}">
                  <a16:creationId xmlns:a16="http://schemas.microsoft.com/office/drawing/2014/main" id="{82007D69-7B29-422A-B7F8-6119EA52510A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>
              <a:extLst>
                <a:ext uri="{FF2B5EF4-FFF2-40B4-BE49-F238E27FC236}">
                  <a16:creationId xmlns:a16="http://schemas.microsoft.com/office/drawing/2014/main" id="{7EDA025D-D02B-4457-8DDD-5A0B665DC9C7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651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EB0665D-5B62-459B-A2FC-1C899AC3511C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>
              <a:extLst>
                <a:ext uri="{FF2B5EF4-FFF2-40B4-BE49-F238E27FC236}">
                  <a16:creationId xmlns:a16="http://schemas.microsoft.com/office/drawing/2014/main" id="{6442D2D7-25A6-458E-900F-29475E6B756F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69B94B30-36B3-414A-8195-DAC028639847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590AD7E-661D-4F22-BB33-09FA36D92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33" y="165370"/>
            <a:ext cx="6587702" cy="4455268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EE8B09-46DA-4616-A20B-FD9901C5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3" y="3095165"/>
            <a:ext cx="5988721" cy="345045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B744624-9D5A-4B1A-AB21-37DFF9F5B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8730" y="972766"/>
            <a:ext cx="8764937" cy="491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02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D6B45-79C8-493A-B386-D8A3C180F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1498CF0-01D8-408B-8005-E54AB5075C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832" y="558071"/>
            <a:ext cx="9582335" cy="5741857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E9BF15-CABE-4DB8-8589-0A295F4E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10" y="558071"/>
            <a:ext cx="4717189" cy="594412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E2A05B7-66DD-4FA8-9B9C-CAF7A0661A5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6" name="자유형 6">
              <a:extLst>
                <a:ext uri="{FF2B5EF4-FFF2-40B4-BE49-F238E27FC236}">
                  <a16:creationId xmlns:a16="http://schemas.microsoft.com/office/drawing/2014/main" id="{122876B7-A49E-457E-A0EE-D484B9B1095F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자유형 9">
              <a:extLst>
                <a:ext uri="{FF2B5EF4-FFF2-40B4-BE49-F238E27FC236}">
                  <a16:creationId xmlns:a16="http://schemas.microsoft.com/office/drawing/2014/main" id="{1351790B-6D2B-406B-B2F1-631AF693E56E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371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7C64544-FE50-4AD9-841C-A122FA4E4D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555" y="331859"/>
            <a:ext cx="6350853" cy="3808511"/>
          </a:xfrm>
        </p:spPr>
      </p:pic>
      <p:pic>
        <p:nvPicPr>
          <p:cNvPr id="6" name="내용 개체 틀 6">
            <a:extLst>
              <a:ext uri="{FF2B5EF4-FFF2-40B4-BE49-F238E27FC236}">
                <a16:creationId xmlns:a16="http://schemas.microsoft.com/office/drawing/2014/main" id="{F411DE06-C3EA-4C47-94C0-B34A7864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587" y="2684364"/>
            <a:ext cx="6355858" cy="38085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3CEDC2-4C75-4499-893D-A12517087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98" y="5898463"/>
            <a:ext cx="4717189" cy="5944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04A3801-7B01-4247-8346-B9A1D3C293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08" y="331859"/>
            <a:ext cx="4762913" cy="58679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A43A1411-9074-4482-AC6C-622A6F876B60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9" name="자유형 6">
              <a:extLst>
                <a:ext uri="{FF2B5EF4-FFF2-40B4-BE49-F238E27FC236}">
                  <a16:creationId xmlns:a16="http://schemas.microsoft.com/office/drawing/2014/main" id="{A7D2CDD6-CD09-46FA-A16A-AC5231E87487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자유형 9">
              <a:extLst>
                <a:ext uri="{FF2B5EF4-FFF2-40B4-BE49-F238E27FC236}">
                  <a16:creationId xmlns:a16="http://schemas.microsoft.com/office/drawing/2014/main" id="{5DF827BE-F9D7-4473-899E-3D481D447424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65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C5F1C-4A9D-48CB-8DE3-8C899A481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 ③</a:t>
            </a:r>
            <a:r>
              <a:rPr lang="en-US" altLang="ko-KR" dirty="0"/>
              <a:t>: </a:t>
            </a:r>
            <a:r>
              <a:rPr lang="en-US" altLang="ko-KR" dirty="0" err="1"/>
              <a:t>folium.Map</a:t>
            </a:r>
            <a:r>
              <a:rPr lang="en-US" altLang="ko-KR" dirty="0"/>
              <a:t> </a:t>
            </a:r>
            <a:r>
              <a:rPr lang="ko-KR" altLang="en-US" dirty="0"/>
              <a:t>결과물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407A6AC-7A6B-43B1-A6FA-BE232AA7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51" y="1597028"/>
            <a:ext cx="11753297" cy="5032375"/>
          </a:xfr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4C137D0-AB82-492D-BF84-68D41E4243D3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5" name="자유형 6">
              <a:extLst>
                <a:ext uri="{FF2B5EF4-FFF2-40B4-BE49-F238E27FC236}">
                  <a16:creationId xmlns:a16="http://schemas.microsoft.com/office/drawing/2014/main" id="{B66052C0-A98D-43F9-8870-62C571D38A81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9">
              <a:extLst>
                <a:ext uri="{FF2B5EF4-FFF2-40B4-BE49-F238E27FC236}">
                  <a16:creationId xmlns:a16="http://schemas.microsoft.com/office/drawing/2014/main" id="{C0A65675-EC45-494A-8483-577826000C33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8370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A9452-7A8C-41BE-8281-0CA3488CC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시각화 ③</a:t>
            </a:r>
            <a:r>
              <a:rPr lang="en-US" altLang="ko-KR" dirty="0"/>
              <a:t>: </a:t>
            </a:r>
            <a:r>
              <a:rPr lang="en-US" altLang="ko-KR" dirty="0" err="1"/>
              <a:t>folium.Map</a:t>
            </a:r>
            <a:r>
              <a:rPr lang="en-US" altLang="ko-KR" dirty="0"/>
              <a:t> </a:t>
            </a:r>
            <a:r>
              <a:rPr lang="ko-KR" altLang="en-US" dirty="0"/>
              <a:t>결과물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AD033DAB-509A-41C8-8321-4450B34D0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25" y="1811448"/>
            <a:ext cx="12052550" cy="4681427"/>
          </a:xfr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8660CAC-EB79-47D1-8B6A-C6183815582B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5" name="자유형 6">
              <a:extLst>
                <a:ext uri="{FF2B5EF4-FFF2-40B4-BE49-F238E27FC236}">
                  <a16:creationId xmlns:a16="http://schemas.microsoft.com/office/drawing/2014/main" id="{9848DAB2-395F-4F2C-A079-CF684111939E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9">
              <a:extLst>
                <a:ext uri="{FF2B5EF4-FFF2-40B4-BE49-F238E27FC236}">
                  <a16:creationId xmlns:a16="http://schemas.microsoft.com/office/drawing/2014/main" id="{8398B0B2-F9C3-4281-A340-2BC21BAE592B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8280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프로젝트 소개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6615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7B6E3D1-AA22-41B0-A1D4-5AE4A9B31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6072" y="1083076"/>
            <a:ext cx="8599856" cy="5774924"/>
          </a:xfr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C05FB56-FA78-40B5-8844-8C9C270358BE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5" name="자유형 6">
              <a:extLst>
                <a:ext uri="{FF2B5EF4-FFF2-40B4-BE49-F238E27FC236}">
                  <a16:creationId xmlns:a16="http://schemas.microsoft.com/office/drawing/2014/main" id="{D1234E96-2C55-48C3-A38B-B58CD34A7A6D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자유형 9">
              <a:extLst>
                <a:ext uri="{FF2B5EF4-FFF2-40B4-BE49-F238E27FC236}">
                  <a16:creationId xmlns:a16="http://schemas.microsoft.com/office/drawing/2014/main" id="{A441A652-2B63-4085-B0D9-86FF0F1DA0B1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D3A473-7F30-4F3D-8F54-3D8A8C157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시각화 ③</a:t>
            </a:r>
            <a:r>
              <a:rPr lang="en-US" altLang="ko-KR" dirty="0"/>
              <a:t>: </a:t>
            </a:r>
            <a:r>
              <a:rPr lang="en-US" altLang="ko-KR" dirty="0" err="1"/>
              <a:t>folium.Map</a:t>
            </a:r>
            <a:r>
              <a:rPr lang="en-US" altLang="ko-KR" dirty="0"/>
              <a:t> </a:t>
            </a:r>
            <a:r>
              <a:rPr lang="ko-KR" altLang="en-US" dirty="0"/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220160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프로젝트 </a:t>
            </a:r>
            <a:r>
              <a:rPr lang="en-US" altLang="ko-KR" sz="5400" dirty="0"/>
              <a:t>1</a:t>
            </a:r>
            <a:r>
              <a:rPr lang="ko-KR" altLang="en-US" sz="5400" dirty="0"/>
              <a:t>차 </a:t>
            </a:r>
            <a:r>
              <a:rPr lang="en-US" altLang="ko-KR" sz="5400" dirty="0"/>
              <a:t>-2</a:t>
            </a:r>
            <a:endParaRPr lang="ko-KR" altLang="en-US" sz="5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4703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126" y="1906649"/>
            <a:ext cx="9121749" cy="3788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756850" y="1094911"/>
            <a:ext cx="887570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기간별로 나눈 각 동의 휘발유 평균값을 구함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19903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4406621"/>
            <a:ext cx="9721296" cy="604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Y_M_W</a:t>
            </a:r>
            <a:r>
              <a:rPr lang="ko-KR" altLang="en-US" sz="1000" b="1" dirty="0">
                <a:solidFill>
                  <a:schemeClr val="bg1"/>
                </a:solidFill>
              </a:rPr>
              <a:t>라는 변수에 년</a:t>
            </a:r>
            <a:r>
              <a:rPr lang="en-US" altLang="ko-KR" sz="1000" b="1" dirty="0">
                <a:solidFill>
                  <a:schemeClr val="bg1"/>
                </a:solidFill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</a:rPr>
              <a:t>월</a:t>
            </a:r>
            <a:r>
              <a:rPr lang="en-US" altLang="ko-KR" sz="1000" b="1" dirty="0">
                <a:solidFill>
                  <a:schemeClr val="bg1"/>
                </a:solidFill>
              </a:rPr>
              <a:t>/</a:t>
            </a:r>
            <a:r>
              <a:rPr lang="ko-KR" altLang="en-US" sz="1000" b="1" dirty="0">
                <a:solidFill>
                  <a:schemeClr val="bg1"/>
                </a:solidFill>
              </a:rPr>
              <a:t>일을 입력해줌</a:t>
            </a:r>
            <a:r>
              <a:rPr lang="en-US" altLang="ko-KR" sz="1000" b="1" dirty="0">
                <a:solidFill>
                  <a:schemeClr val="bg1"/>
                </a:solidFill>
              </a:rPr>
              <a:t>      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>
                <a:solidFill>
                  <a:schemeClr val="bg1"/>
                </a:solidFill>
              </a:rPr>
              <a:t>                                                                                                       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주의</a:t>
            </a:r>
            <a:r>
              <a:rPr lang="en-US" altLang="ko-KR" sz="1400" b="1" dirty="0">
                <a:solidFill>
                  <a:schemeClr val="bg1"/>
                </a:solidFill>
              </a:rPr>
              <a:t>) </a:t>
            </a:r>
            <a:r>
              <a:rPr lang="ko-KR" altLang="en-US" sz="1400" b="1" dirty="0">
                <a:solidFill>
                  <a:schemeClr val="bg1"/>
                </a:solidFill>
              </a:rPr>
              <a:t>위의 입력 창처럼 띄어쓰기에 유의해주세요</a:t>
            </a:r>
            <a:r>
              <a:rPr lang="en-US" altLang="ko-KR" sz="1400" b="1" dirty="0">
                <a:solidFill>
                  <a:schemeClr val="bg1"/>
                </a:solidFill>
              </a:rPr>
              <a:t>!!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2566601"/>
            <a:ext cx="10136188" cy="117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위쪽 화살표 2"/>
          <p:cNvSpPr/>
          <p:nvPr/>
        </p:nvSpPr>
        <p:spPr>
          <a:xfrm>
            <a:off x="7943162" y="3800694"/>
            <a:ext cx="793214" cy="763713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922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288" y="366709"/>
            <a:ext cx="6011862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2" y="1816459"/>
            <a:ext cx="9121811" cy="3968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8347559" y="778576"/>
            <a:ext cx="3537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/>
              <a:t>X</a:t>
            </a:r>
            <a:r>
              <a:rPr lang="ko-KR" altLang="en-US" sz="1600" b="1" dirty="0"/>
              <a:t>축</a:t>
            </a:r>
            <a:r>
              <a:rPr lang="en-US" altLang="ko-KR" sz="1600" b="1" dirty="0"/>
              <a:t>: </a:t>
            </a:r>
            <a:r>
              <a:rPr lang="ko-KR" altLang="en-US" sz="1600" b="1" dirty="0"/>
              <a:t>동 이름</a:t>
            </a:r>
            <a:r>
              <a:rPr lang="en-US" altLang="ko-KR" sz="1600" b="1" dirty="0"/>
              <a:t> / Y</a:t>
            </a:r>
            <a:r>
              <a:rPr lang="ko-KR" altLang="en-US" sz="1600" b="1" dirty="0"/>
              <a:t>축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휘발유 값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우측 상단</a:t>
            </a:r>
            <a:r>
              <a:rPr lang="en-US" altLang="ko-KR" sz="1600" b="1" dirty="0"/>
              <a:t>:</a:t>
            </a:r>
            <a:r>
              <a:rPr lang="ko-KR" altLang="en-US" sz="1600" b="1" dirty="0"/>
              <a:t> 입력된 날짜</a:t>
            </a:r>
            <a:endParaRPr lang="ko-KR" altLang="en-US" sz="10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663702" y="1047270"/>
            <a:ext cx="8875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err="1"/>
              <a:t>산점도</a:t>
            </a:r>
            <a:r>
              <a:rPr lang="ko-KR" altLang="en-US" sz="1600" b="1" dirty="0"/>
              <a:t> 그래프를 이용한 데이터 시각화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28296882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756850" y="1094339"/>
            <a:ext cx="887570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박스 플롯을 이용한 데이터 시각화</a:t>
            </a:r>
            <a:endParaRPr lang="en-US" altLang="ko-KR" sz="16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854" y="1879765"/>
            <a:ext cx="5667375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096" y="2184745"/>
            <a:ext cx="3667585" cy="254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3128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756850" y="970740"/>
            <a:ext cx="88757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가짜 석유 의심 지역을 찾기 위해 하한가보다 낮은 지역들을 출력</a:t>
            </a:r>
            <a:endParaRPr lang="en-US" altLang="ko-KR" sz="1600" b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77" y="2040081"/>
            <a:ext cx="9121413" cy="35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3420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756850" y="970740"/>
            <a:ext cx="887570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입력된 날짜를 기반으로 </a:t>
            </a:r>
            <a:r>
              <a:rPr lang="en-US" altLang="ko-KR" sz="1600" b="1" dirty="0"/>
              <a:t>‘</a:t>
            </a:r>
            <a:r>
              <a:rPr lang="ko-KR" altLang="en-US" sz="1600" b="1" dirty="0" err="1"/>
              <a:t>광주가짜석유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라는 키워드로 </a:t>
            </a:r>
            <a:r>
              <a:rPr lang="ko-KR" altLang="en-US" sz="1600" b="1" dirty="0" err="1"/>
              <a:t>네이버</a:t>
            </a:r>
            <a:r>
              <a:rPr lang="ko-KR" altLang="en-US" sz="1600" b="1" dirty="0"/>
              <a:t> 뉴스 </a:t>
            </a:r>
            <a:r>
              <a:rPr lang="ko-KR" altLang="en-US" sz="1600" b="1" dirty="0" err="1"/>
              <a:t>크롤링</a:t>
            </a:r>
            <a:endParaRPr lang="en-US" altLang="ko-KR" sz="16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934" y="4192921"/>
            <a:ext cx="6281787" cy="1753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634" y="1623248"/>
            <a:ext cx="2685254" cy="4469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3633763" y="1623248"/>
            <a:ext cx="33436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기사 검색을 위해 입력된 날짜를 </a:t>
            </a:r>
            <a:r>
              <a:rPr lang="ko-KR" altLang="en-US" sz="1600" b="1" dirty="0" err="1">
                <a:solidFill>
                  <a:schemeClr val="bg1"/>
                </a:solidFill>
              </a:rPr>
              <a:t>ㅇㅇㅇㅇ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ko-KR" altLang="en-US" sz="1600" b="1" dirty="0" err="1">
                <a:solidFill>
                  <a:schemeClr val="bg1"/>
                </a:solidFill>
              </a:rPr>
              <a:t>ㅇㅇ</a:t>
            </a:r>
            <a:r>
              <a:rPr lang="en-US" altLang="ko-KR" sz="1600" b="1" dirty="0">
                <a:solidFill>
                  <a:schemeClr val="bg1"/>
                </a:solidFill>
              </a:rPr>
              <a:t>.</a:t>
            </a:r>
            <a:r>
              <a:rPr lang="ko-KR" altLang="en-US" sz="1600" b="1" dirty="0" err="1">
                <a:solidFill>
                  <a:schemeClr val="bg1"/>
                </a:solidFill>
              </a:rPr>
              <a:t>ㅇ</a:t>
            </a:r>
            <a:r>
              <a:rPr lang="ko-KR" altLang="en-US" sz="1600" b="1" dirty="0">
                <a:solidFill>
                  <a:schemeClr val="bg1"/>
                </a:solidFill>
              </a:rPr>
              <a:t> 형식으로 바꿈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일주일을 </a:t>
            </a:r>
            <a:r>
              <a:rPr lang="en-US" altLang="ko-KR" sz="1600" b="1" dirty="0">
                <a:solidFill>
                  <a:schemeClr val="bg1"/>
                </a:solidFill>
              </a:rPr>
              <a:t>7</a:t>
            </a:r>
            <a:r>
              <a:rPr lang="ko-KR" altLang="en-US" sz="1600" b="1" dirty="0">
                <a:solidFill>
                  <a:schemeClr val="bg1"/>
                </a:solidFill>
              </a:rPr>
              <a:t>일씩 끊어서</a:t>
            </a:r>
            <a:endParaRPr lang="en-US" altLang="ko-KR" sz="16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</a:rPr>
              <a:t>시작</a:t>
            </a:r>
            <a:r>
              <a:rPr lang="en-US" altLang="ko-KR" sz="1600" b="1" dirty="0">
                <a:solidFill>
                  <a:schemeClr val="bg1"/>
                </a:solidFill>
              </a:rPr>
              <a:t>/</a:t>
            </a:r>
            <a:r>
              <a:rPr lang="ko-KR" altLang="en-US" sz="1600" b="1" dirty="0">
                <a:solidFill>
                  <a:schemeClr val="bg1"/>
                </a:solidFill>
              </a:rPr>
              <a:t>끝 날짜를 입력</a:t>
            </a:r>
            <a:endParaRPr lang="en-US" altLang="ko-KR" sz="1600" b="1" dirty="0">
              <a:solidFill>
                <a:schemeClr val="bg1"/>
              </a:solidFill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6977423" y="1662579"/>
            <a:ext cx="815422" cy="5808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6927299" y="3198983"/>
            <a:ext cx="815422" cy="58086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94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71" y="1949860"/>
            <a:ext cx="4587674" cy="218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340" y="1665612"/>
            <a:ext cx="4529617" cy="427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909250" y="984250"/>
            <a:ext cx="887570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뉴스 </a:t>
            </a:r>
            <a:r>
              <a:rPr lang="ko-KR" altLang="en-US" sz="1600" b="1" dirty="0" err="1"/>
              <a:t>크롤링</a:t>
            </a:r>
            <a:r>
              <a:rPr lang="ko-KR" altLang="en-US" sz="1600" b="1" dirty="0"/>
              <a:t> 작업 후 상위 </a:t>
            </a:r>
            <a:r>
              <a:rPr lang="en-US" altLang="ko-KR" sz="1600" b="1" dirty="0"/>
              <a:t>16</a:t>
            </a:r>
            <a:r>
              <a:rPr lang="ko-KR" altLang="en-US" sz="1600" b="1" dirty="0"/>
              <a:t>개 데이터를 추출하고 파이 그래프로 출력</a:t>
            </a:r>
            <a:endParaRPr lang="en-US" altLang="ko-KR" sz="1600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5431316" y="6081563"/>
            <a:ext cx="64448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위처럼 가짜라는 키워드가 나오면 가짜 석유를 의심할 수 있음</a:t>
            </a:r>
            <a:endParaRPr lang="en-US" altLang="ko-KR" sz="1600" b="1" dirty="0"/>
          </a:p>
        </p:txBody>
      </p:sp>
      <p:sp>
        <p:nvSpPr>
          <p:cNvPr id="3" name="위쪽 화살표 2"/>
          <p:cNvSpPr/>
          <p:nvPr/>
        </p:nvSpPr>
        <p:spPr>
          <a:xfrm>
            <a:off x="9000779" y="5770397"/>
            <a:ext cx="396607" cy="330758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EF881E-8AE2-443E-9111-1A8CAFF05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043" y="3800694"/>
            <a:ext cx="1143000" cy="17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3118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프로젝트 </a:t>
            </a:r>
            <a:r>
              <a:rPr lang="en-US" altLang="ko-KR" sz="5400" dirty="0"/>
              <a:t>2</a:t>
            </a:r>
            <a:r>
              <a:rPr lang="ko-KR" altLang="en-US" sz="5400" dirty="0"/>
              <a:t>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652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1851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목표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</a:rPr>
              <a:t>각종 석유 데이터를 분석하고 시각화 및 비교를 하여 편의성 제공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>
                <a:solidFill>
                  <a:schemeClr val="bg1"/>
                </a:solidFill>
              </a:rPr>
              <a:t>배운 내용을 토대로 실습하여 복습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3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DDBFAF-06A9-4662-8FB9-CA203ACF1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2" y="1846840"/>
            <a:ext cx="10184512" cy="350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411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2F0B40-B0BA-431B-B4E8-378B7F0C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96" y="1846840"/>
            <a:ext cx="9757026" cy="396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53512C6-F6E6-4743-95C1-1D1F736D5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212" y="3058695"/>
            <a:ext cx="278130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801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74FC111-8B9B-4D97-A872-F834DE7F0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2" y="1846840"/>
            <a:ext cx="10062041" cy="2826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3873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3A846F5-2E8E-47A8-8471-A690C532A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2" y="1846840"/>
            <a:ext cx="9654782" cy="41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42FF1BF-C1CB-48D5-B8FA-EE89CE38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323" y="2600325"/>
            <a:ext cx="2486025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8614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C3761C1-5E4C-4DC8-9D5D-CAE1B1E9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2" y="1846840"/>
            <a:ext cx="935355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73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985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컨텐츠에 대한 내용을 적어요</a:t>
            </a: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Enjoy your stylish business and campus life with BIZCAM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37C68BE-0D35-4BF0-9431-0B026D359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1" y="1846840"/>
            <a:ext cx="10088813" cy="300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4814FAD-B313-47A4-8BC5-984E9C076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225" y="1846840"/>
            <a:ext cx="13049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42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7877339" y="5721906"/>
            <a:ext cx="8875708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11</a:t>
            </a:r>
            <a:r>
              <a:rPr lang="ko-KR" altLang="en-US" sz="1400" dirty="0"/>
              <a:t>월 </a:t>
            </a:r>
            <a:r>
              <a:rPr lang="en-US" altLang="ko-KR" sz="1400" dirty="0"/>
              <a:t>9</a:t>
            </a:r>
            <a:r>
              <a:rPr lang="ko-KR" altLang="en-US" sz="1400" dirty="0"/>
              <a:t>일 엑셀 </a:t>
            </a:r>
            <a:r>
              <a:rPr lang="ko-KR" altLang="en-US" sz="1400" dirty="0" err="1"/>
              <a:t>데이터</a:t>
            </a:r>
            <a:r>
              <a:rPr lang="ko-KR" altLang="en-US" sz="1000" dirty="0" err="1">
                <a:solidFill>
                  <a:schemeClr val="bg1"/>
                </a:solidFill>
              </a:rPr>
              <a:t>Enjoy</a:t>
            </a:r>
            <a:r>
              <a:rPr lang="ko-KR" altLang="en-US" sz="1000" dirty="0">
                <a:solidFill>
                  <a:schemeClr val="bg1"/>
                </a:solidFill>
              </a:rPr>
              <a:t> your stylish business and campus life with BIZCAM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C70B745-34A9-488E-89B1-E92A1EFC2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596" y="1846840"/>
            <a:ext cx="93535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DD5AEE20-5EDF-415C-AC0F-35AD3C2A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96532"/>
            <a:ext cx="5467350" cy="538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A004C-9A4D-4112-B503-8D2FFDA00D39}"/>
              </a:ext>
            </a:extLst>
          </p:cNvPr>
          <p:cNvSpPr/>
          <p:nvPr/>
        </p:nvSpPr>
        <p:spPr>
          <a:xfrm>
            <a:off x="1235352" y="2522650"/>
            <a:ext cx="8875708" cy="743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/>
                </a:solidFill>
              </a:rPr>
              <a:t>CONTENTS A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그래프를 통한 데이터 원인 예측 </a:t>
            </a:r>
            <a:r>
              <a:rPr lang="ko-KR" altLang="en-US" sz="1400" dirty="0" err="1"/>
              <a:t>가능</a:t>
            </a:r>
            <a:r>
              <a:rPr lang="ko-KR" altLang="en-US" sz="1000" dirty="0" err="1">
                <a:solidFill>
                  <a:schemeClr val="bg1"/>
                </a:solidFill>
              </a:rPr>
              <a:t>your</a:t>
            </a:r>
            <a:r>
              <a:rPr lang="ko-KR" altLang="en-US" sz="1000" dirty="0">
                <a:solidFill>
                  <a:schemeClr val="bg1"/>
                </a:solidFill>
              </a:rPr>
              <a:t> stylish business and campus life with BIZCAM </a:t>
            </a:r>
          </a:p>
        </p:txBody>
      </p:sp>
    </p:spTree>
    <p:extLst>
      <p:ext uri="{BB962C8B-B14F-4D97-AF65-F5344CB8AC3E}">
        <p14:creationId xmlns:p14="http://schemas.microsoft.com/office/powerpoint/2010/main" val="3372697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E4B254-1151-46FD-85CE-984BDA25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45" y="1801492"/>
            <a:ext cx="3480933" cy="394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E1AE30-7F8C-4542-90D6-90B37B9B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11" y="1801492"/>
            <a:ext cx="2295525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9906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차 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유가 변동 및 분석</a:t>
            </a:r>
            <a:r>
              <a:rPr lang="en-US" altLang="ko-KR" sz="2500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AB1841-042F-4F68-ADDE-891C7D720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52" y="1846839"/>
            <a:ext cx="841057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54AFE49-94C0-46AA-9C60-9184B929F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585" y="1462312"/>
            <a:ext cx="2254214" cy="21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548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추가 개발 목표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4143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주제 선정 및 데이터 수집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주제 선정 과정에서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1.</a:t>
            </a:r>
            <a:r>
              <a:rPr lang="ko-KR" altLang="en-US" sz="1400" b="1" dirty="0">
                <a:solidFill>
                  <a:schemeClr val="bg1"/>
                </a:solidFill>
              </a:rPr>
              <a:t>데이터 수집범위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예로 전국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 err="1">
                <a:solidFill>
                  <a:schemeClr val="bg1"/>
                </a:solidFill>
              </a:rPr>
              <a:t>광주권</a:t>
            </a:r>
            <a:r>
              <a:rPr lang="en-US" altLang="ko-KR" sz="1400" b="1" dirty="0">
                <a:solidFill>
                  <a:schemeClr val="bg1"/>
                </a:solidFill>
              </a:rPr>
              <a:t>.)</a:t>
            </a:r>
            <a:r>
              <a:rPr lang="ko-KR" altLang="en-US" sz="1400" b="1" dirty="0">
                <a:solidFill>
                  <a:schemeClr val="bg1"/>
                </a:solidFill>
              </a:rPr>
              <a:t>를 각자 정하고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2.</a:t>
            </a:r>
            <a:r>
              <a:rPr lang="ko-KR" altLang="en-US" sz="1400" b="1" dirty="0">
                <a:solidFill>
                  <a:schemeClr val="bg1"/>
                </a:solidFill>
              </a:rPr>
              <a:t>데이터 수집을 어디서 할 것인지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오피넷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 err="1">
                <a:solidFill>
                  <a:schemeClr val="bg1"/>
                </a:solidFill>
              </a:rPr>
              <a:t>네이버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 err="1">
                <a:solidFill>
                  <a:schemeClr val="bg1"/>
                </a:solidFill>
              </a:rPr>
              <a:t>구글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3.</a:t>
            </a:r>
            <a:r>
              <a:rPr lang="ko-KR" altLang="en-US" sz="1400" b="1" dirty="0">
                <a:solidFill>
                  <a:schemeClr val="bg1"/>
                </a:solidFill>
              </a:rPr>
              <a:t>데이터 파일형식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en-US" altLang="ko-KR" sz="1400" b="1" dirty="0" err="1">
                <a:solidFill>
                  <a:schemeClr val="bg1"/>
                </a:solidFill>
              </a:rPr>
              <a:t>csv</a:t>
            </a:r>
            <a:r>
              <a:rPr lang="ko-KR" altLang="en-US" sz="1400" b="1" dirty="0">
                <a:solidFill>
                  <a:schemeClr val="bg1"/>
                </a:solidFill>
              </a:rPr>
              <a:t>파일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</a:rPr>
              <a:t>을 각자 정하고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4.</a:t>
            </a:r>
            <a:r>
              <a:rPr lang="ko-KR" altLang="en-US" sz="1400" b="1" dirty="0">
                <a:solidFill>
                  <a:schemeClr val="bg1"/>
                </a:solidFill>
              </a:rPr>
              <a:t>이후 통합하였습니다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8806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추가 개발 목표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1</a:t>
            </a:r>
            <a:r>
              <a:rPr lang="en-US" altLang="ko-KR" sz="1000" kern="0" dirty="0">
                <a:solidFill>
                  <a:schemeClr val="bg1"/>
                </a:solidFill>
              </a:rPr>
              <a:t>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5769319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7250713" y="1686256"/>
            <a:ext cx="42382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1. </a:t>
            </a:r>
            <a:r>
              <a:rPr lang="ko-KR" altLang="en-US" sz="2000" b="1" dirty="0"/>
              <a:t>시각화 기능 추가</a:t>
            </a:r>
            <a:endParaRPr lang="en-US" altLang="ko-KR" sz="1600" b="1" dirty="0"/>
          </a:p>
        </p:txBody>
      </p:sp>
      <p:sp>
        <p:nvSpPr>
          <p:cNvPr id="3" name="직사각형 2"/>
          <p:cNvSpPr/>
          <p:nvPr/>
        </p:nvSpPr>
        <p:spPr>
          <a:xfrm>
            <a:off x="7028761" y="1508934"/>
            <a:ext cx="4682169" cy="45835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7338850" y="2342461"/>
            <a:ext cx="406198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분석한 석유 데이터를 이용하여 광주 지도 위에 동 단위로 시각화 하여 가격 비교 </a:t>
            </a:r>
            <a:r>
              <a:rPr lang="en-US" altLang="ko-KR" sz="1400" dirty="0"/>
              <a:t>(</a:t>
            </a:r>
            <a:r>
              <a:rPr lang="ko-KR" altLang="en-US" sz="1400" dirty="0"/>
              <a:t>완성됨</a:t>
            </a:r>
            <a:r>
              <a:rPr lang="en-US" altLang="ko-KR" sz="1400" dirty="0"/>
              <a:t>)</a:t>
            </a:r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4F194632-A712-4A48-9776-F98B71C8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r="18167"/>
          <a:stretch/>
        </p:blipFill>
        <p:spPr>
          <a:xfrm>
            <a:off x="1596854" y="1896437"/>
            <a:ext cx="4277195" cy="38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52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추가 개발 목표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2</a:t>
            </a:r>
            <a:r>
              <a:rPr lang="en-US" altLang="ko-KR" sz="1000" kern="0" dirty="0">
                <a:solidFill>
                  <a:schemeClr val="bg1"/>
                </a:solidFill>
              </a:rPr>
              <a:t>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5769319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7250713" y="1686256"/>
            <a:ext cx="423825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/>
              <a:t>2. </a:t>
            </a:r>
            <a:r>
              <a:rPr lang="ko-KR" altLang="en-US" sz="2000" b="1" dirty="0"/>
              <a:t>석유 가격 예측</a:t>
            </a:r>
            <a:endParaRPr lang="en-US" altLang="ko-KR" sz="1600" b="1" dirty="0"/>
          </a:p>
        </p:txBody>
      </p:sp>
      <p:sp>
        <p:nvSpPr>
          <p:cNvPr id="3" name="직사각형 2"/>
          <p:cNvSpPr/>
          <p:nvPr/>
        </p:nvSpPr>
        <p:spPr>
          <a:xfrm>
            <a:off x="7028761" y="1508934"/>
            <a:ext cx="4682169" cy="458351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7338850" y="2342461"/>
            <a:ext cx="40619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분석한 </a:t>
            </a:r>
            <a:r>
              <a:rPr lang="ko-KR" altLang="en-US" sz="1400" dirty="0" err="1"/>
              <a:t>날짜별</a:t>
            </a:r>
            <a:r>
              <a:rPr lang="ko-KR" altLang="en-US" sz="1400" dirty="0"/>
              <a:t> 국제 유가와 뉴스 키워드들을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이용하여 석유의 가격을 예측</a:t>
            </a:r>
            <a:endParaRPr lang="en-US" altLang="ko-KR" sz="1400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36" y="1686256"/>
            <a:ext cx="4671744" cy="218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736" y="4015400"/>
            <a:ext cx="4671744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09416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추가 개발 목표 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3</a:t>
            </a:r>
            <a:r>
              <a:rPr lang="en-US" altLang="ko-KR" sz="1000" kern="0" dirty="0">
                <a:solidFill>
                  <a:schemeClr val="bg1"/>
                </a:solidFill>
              </a:rPr>
              <a:t>lish business and campus life with BIZCAM</a:t>
            </a: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56A004C-9A4D-4112-B503-8D2FFDA00D39}"/>
              </a:ext>
            </a:extLst>
          </p:cNvPr>
          <p:cNvSpPr/>
          <p:nvPr/>
        </p:nvSpPr>
        <p:spPr>
          <a:xfrm>
            <a:off x="1235352" y="1846840"/>
            <a:ext cx="8875708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추후 목표 그래프의 변경 도넛형 그래프 적용 </a:t>
            </a:r>
            <a:r>
              <a:rPr lang="ko-KR" altLang="en-US" sz="1400" dirty="0" err="1"/>
              <a:t>테스트중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데이터 수집 자동화 </a:t>
            </a:r>
            <a:r>
              <a:rPr lang="en-US" altLang="ko-KR" sz="1400" dirty="0"/>
              <a:t>(</a:t>
            </a:r>
            <a:r>
              <a:rPr lang="ko-KR" altLang="en-US" sz="1400" dirty="0"/>
              <a:t>참고 사이트 </a:t>
            </a:r>
            <a:r>
              <a:rPr lang="en-US" altLang="ko-KR" sz="1400" dirty="0">
                <a:hlinkClick r:id="rId2"/>
              </a:rPr>
              <a:t>http://www.opinet.co.kr/user/opdown/opDownload.do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1760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sp>
        <p:nvSpPr>
          <p:cNvPr id="2" name="모서리가 둥근 직사각형 1"/>
          <p:cNvSpPr/>
          <p:nvPr/>
        </p:nvSpPr>
        <p:spPr>
          <a:xfrm>
            <a:off x="873852" y="1508935"/>
            <a:ext cx="10444298" cy="4583519"/>
          </a:xfrm>
          <a:prstGeom prst="roundRect">
            <a:avLst>
              <a:gd name="adj" fmla="val 749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 rot="10800000" flipV="1">
            <a:off x="873851" y="1508935"/>
            <a:ext cx="723003" cy="675810"/>
          </a:xfrm>
          <a:custGeom>
            <a:avLst/>
            <a:gdLst>
              <a:gd name="connsiteX0" fmla="*/ 1479208 w 1479208"/>
              <a:gd name="connsiteY0" fmla="*/ 1479209 h 1479209"/>
              <a:gd name="connsiteX1" fmla="*/ 1479208 w 1479208"/>
              <a:gd name="connsiteY1" fmla="*/ 653734 h 1479209"/>
              <a:gd name="connsiteX2" fmla="*/ 1287734 w 1479208"/>
              <a:gd name="connsiteY2" fmla="*/ 191475 h 1479209"/>
              <a:gd name="connsiteX3" fmla="*/ 825474 w 1479208"/>
              <a:gd name="connsiteY3" fmla="*/ 0 h 1479209"/>
              <a:gd name="connsiteX4" fmla="*/ 0 w 1479208"/>
              <a:gd name="connsiteY4" fmla="*/ 0 h 147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208" h="1479209">
                <a:moveTo>
                  <a:pt x="1479208" y="1479209"/>
                </a:moveTo>
                <a:lnTo>
                  <a:pt x="1479208" y="653734"/>
                </a:lnTo>
                <a:cubicBezTo>
                  <a:pt x="1479208" y="473211"/>
                  <a:pt x="1406036" y="309777"/>
                  <a:pt x="1287734" y="191475"/>
                </a:cubicBezTo>
                <a:cubicBezTo>
                  <a:pt x="1169431" y="73172"/>
                  <a:pt x="1005997" y="0"/>
                  <a:pt x="82547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FD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B64CBE-C995-4452-B91F-E08C6EFD2621}"/>
              </a:ext>
            </a:extLst>
          </p:cNvPr>
          <p:cNvSpPr/>
          <p:nvPr/>
        </p:nvSpPr>
        <p:spPr>
          <a:xfrm>
            <a:off x="1596854" y="2184745"/>
            <a:ext cx="887570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</a:rPr>
              <a:t>주제 선정 및 데이터 수집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데이터 수집</a:t>
            </a:r>
            <a:r>
              <a:rPr lang="en-US" altLang="ko-KR" sz="1400" b="1" dirty="0">
                <a:solidFill>
                  <a:schemeClr val="bg1"/>
                </a:solidFill>
              </a:rPr>
              <a:t>,</a:t>
            </a:r>
            <a:r>
              <a:rPr lang="ko-KR" altLang="en-US" sz="1400" b="1" dirty="0">
                <a:solidFill>
                  <a:schemeClr val="bg1"/>
                </a:solidFill>
              </a:rPr>
              <a:t>변환 과정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1.opnet</a:t>
            </a:r>
            <a:r>
              <a:rPr lang="ko-KR" altLang="en-US" sz="1400" b="1" dirty="0">
                <a:solidFill>
                  <a:schemeClr val="bg1"/>
                </a:solidFill>
              </a:rPr>
              <a:t>에서 </a:t>
            </a:r>
            <a:r>
              <a:rPr lang="en-US" altLang="ko-KR" sz="1400" b="1" dirty="0">
                <a:solidFill>
                  <a:schemeClr val="bg1"/>
                </a:solidFill>
              </a:rPr>
              <a:t>.</a:t>
            </a:r>
            <a:r>
              <a:rPr lang="en-US" altLang="ko-KR" sz="1400" b="1" dirty="0" err="1">
                <a:solidFill>
                  <a:schemeClr val="bg1"/>
                </a:solidFill>
              </a:rPr>
              <a:t>csv</a:t>
            </a:r>
            <a:r>
              <a:rPr lang="ko-KR" altLang="en-US" sz="1400" b="1" dirty="0">
                <a:solidFill>
                  <a:schemeClr val="bg1"/>
                </a:solidFill>
              </a:rPr>
              <a:t>파일을 수집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2.</a:t>
            </a:r>
            <a:r>
              <a:rPr lang="ko-KR" altLang="en-US" sz="1400" b="1" dirty="0">
                <a:solidFill>
                  <a:schemeClr val="bg1"/>
                </a:solidFill>
              </a:rPr>
              <a:t>주소 수집 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</a:rPr>
              <a:t>자동화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  <a:r>
              <a:rPr lang="ko-KR" altLang="en-US" sz="1400" b="1" dirty="0">
                <a:solidFill>
                  <a:schemeClr val="bg1"/>
                </a:solidFill>
              </a:rPr>
              <a:t>로 </a:t>
            </a:r>
            <a:r>
              <a:rPr lang="ko-KR" altLang="en-US" sz="1400" b="1" dirty="0" err="1">
                <a:solidFill>
                  <a:schemeClr val="bg1"/>
                </a:solidFill>
              </a:rPr>
              <a:t>도로명주소</a:t>
            </a:r>
            <a:r>
              <a:rPr lang="en-US" altLang="ko-KR" sz="1400" b="1" dirty="0">
                <a:solidFill>
                  <a:schemeClr val="bg1"/>
                </a:solidFill>
              </a:rPr>
              <a:t>&gt;&gt;</a:t>
            </a:r>
            <a:r>
              <a:rPr lang="ko-KR" altLang="en-US" sz="1400" b="1" dirty="0">
                <a:solidFill>
                  <a:schemeClr val="bg1"/>
                </a:solidFill>
              </a:rPr>
              <a:t>지번주소로 변환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3.</a:t>
            </a:r>
            <a:r>
              <a:rPr lang="ko-KR" altLang="en-US" sz="1400" b="1" dirty="0" err="1">
                <a:solidFill>
                  <a:schemeClr val="bg1"/>
                </a:solidFill>
              </a:rPr>
              <a:t>가짜석유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</a:rPr>
              <a:t>크롤링</a:t>
            </a:r>
            <a:r>
              <a:rPr lang="ko-KR" altLang="en-US" sz="1400" b="1" dirty="0">
                <a:solidFill>
                  <a:schemeClr val="bg1"/>
                </a:solidFill>
              </a:rPr>
              <a:t> 자동화로 뉴스 데이터 수집</a:t>
            </a:r>
            <a:r>
              <a:rPr lang="en-US" altLang="ko-KR" sz="1400" b="1" dirty="0">
                <a:solidFill>
                  <a:schemeClr val="bg1"/>
                </a:solidFill>
              </a:rPr>
              <a:t>(</a:t>
            </a:r>
            <a:r>
              <a:rPr lang="ko-KR" altLang="en-US" sz="1400" b="1" dirty="0" err="1">
                <a:solidFill>
                  <a:schemeClr val="bg1"/>
                </a:solidFill>
              </a:rPr>
              <a:t>네이버에서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'</a:t>
            </a:r>
            <a:r>
              <a:rPr lang="ko-KR" altLang="en-US" sz="1400" b="1" dirty="0" err="1">
                <a:solidFill>
                  <a:schemeClr val="bg1"/>
                </a:solidFill>
              </a:rPr>
              <a:t>광주가짜석유</a:t>
            </a:r>
            <a:r>
              <a:rPr lang="en-US" altLang="ko-KR" sz="1400" b="1" dirty="0">
                <a:solidFill>
                  <a:schemeClr val="bg1"/>
                </a:solidFill>
              </a:rPr>
              <a:t>' </a:t>
            </a:r>
            <a:r>
              <a:rPr lang="ko-KR" altLang="en-US" sz="1400" b="1" dirty="0">
                <a:solidFill>
                  <a:schemeClr val="bg1"/>
                </a:solidFill>
              </a:rPr>
              <a:t>검색 자동화</a:t>
            </a:r>
            <a:r>
              <a:rPr lang="en-US" altLang="ko-KR" sz="1400" b="1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8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7" name="자유형 6"/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 9"/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753770-2F8C-4EF2-84D4-3EA51738CDCB}"/>
              </a:ext>
            </a:extLst>
          </p:cNvPr>
          <p:cNvSpPr/>
          <p:nvPr/>
        </p:nvSpPr>
        <p:spPr>
          <a:xfrm>
            <a:off x="1756850" y="-2"/>
            <a:ext cx="7097486" cy="1124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프로젝트 소개</a:t>
            </a:r>
            <a:r>
              <a:rPr lang="en-US" altLang="ko-KR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: </a:t>
            </a:r>
            <a:r>
              <a:rPr lang="ko-KR" altLang="en-US" sz="3600" b="1" i="1" kern="0" dirty="0">
                <a:ln w="1270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기능소개</a:t>
            </a:r>
            <a:endParaRPr lang="en-US" altLang="ko-KR" sz="3600" b="1" i="1" kern="0" dirty="0">
              <a:ln w="12700">
                <a:noFill/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000" kern="0" dirty="0">
                <a:solidFill>
                  <a:schemeClr val="bg1"/>
                </a:solidFill>
              </a:rPr>
              <a:t>Enjoy your stylish business and campus life with BIZCAM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78BD012-429B-4A96-8214-23C7700FD625}"/>
              </a:ext>
            </a:extLst>
          </p:cNvPr>
          <p:cNvGrpSpPr/>
          <p:nvPr/>
        </p:nvGrpSpPr>
        <p:grpSpPr>
          <a:xfrm>
            <a:off x="666752" y="1137240"/>
            <a:ext cx="10444299" cy="5565564"/>
            <a:chOff x="873851" y="1508935"/>
            <a:chExt cx="10444299" cy="4583519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873852" y="1508935"/>
              <a:ext cx="10444298" cy="4583519"/>
            </a:xfrm>
            <a:prstGeom prst="roundRect">
              <a:avLst>
                <a:gd name="adj" fmla="val 7493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0800000" flipV="1">
              <a:off x="873851" y="1508935"/>
              <a:ext cx="723003" cy="675810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FD3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67B9B3-AD9D-4000-A577-198A522C5F0B}"/>
              </a:ext>
            </a:extLst>
          </p:cNvPr>
          <p:cNvSpPr/>
          <p:nvPr/>
        </p:nvSpPr>
        <p:spPr>
          <a:xfrm>
            <a:off x="1308683" y="1429798"/>
            <a:ext cx="9135519" cy="4886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1600" b="1" dirty="0">
                <a:solidFill>
                  <a:schemeClr val="bg1"/>
                </a:solidFill>
              </a:rPr>
              <a:t>프로젝트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600" b="1" dirty="0">
                <a:solidFill>
                  <a:schemeClr val="bg1"/>
                </a:solidFill>
              </a:rPr>
              <a:t>기능소개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데이터 수집 </a:t>
            </a:r>
            <a:r>
              <a:rPr lang="en-US" altLang="ko-KR" sz="1400" dirty="0">
                <a:solidFill>
                  <a:schemeClr val="bg1"/>
                </a:solidFill>
              </a:rPr>
              <a:t>(</a:t>
            </a:r>
            <a:r>
              <a:rPr lang="ko-KR" altLang="en-US" sz="1400" dirty="0">
                <a:solidFill>
                  <a:schemeClr val="bg1"/>
                </a:solidFill>
              </a:rPr>
              <a:t>유가 데이터</a:t>
            </a:r>
            <a:r>
              <a:rPr lang="en-US" altLang="ko-KR" sz="1400" dirty="0">
                <a:solidFill>
                  <a:schemeClr val="bg1"/>
                </a:solidFill>
              </a:rPr>
              <a:t>; http://www.opinet.co.kr/user/opdown/opDownload.do)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	- </a:t>
            </a:r>
            <a:r>
              <a:rPr lang="ko-KR" altLang="en-US" sz="1000" dirty="0">
                <a:solidFill>
                  <a:schemeClr val="bg1"/>
                </a:solidFill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</a:rPr>
              <a:t>(week) </a:t>
            </a:r>
            <a:r>
              <a:rPr lang="ko-KR" altLang="en-US" sz="1000" dirty="0">
                <a:solidFill>
                  <a:schemeClr val="bg1"/>
                </a:solidFill>
              </a:rPr>
              <a:t>별 평균 데이터 기반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년치 유가 데이터 수집 </a:t>
            </a:r>
            <a:r>
              <a:rPr lang="en-US" altLang="ko-KR" sz="1000" dirty="0">
                <a:solidFill>
                  <a:schemeClr val="bg1"/>
                </a:solidFill>
              </a:rPr>
              <a:t>( 19</a:t>
            </a:r>
            <a:r>
              <a:rPr lang="ko-KR" altLang="en-US" sz="1000" dirty="0">
                <a:solidFill>
                  <a:schemeClr val="bg1"/>
                </a:solidFill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</a:rPr>
              <a:t>11</a:t>
            </a:r>
            <a:r>
              <a:rPr lang="ko-KR" altLang="en-US" sz="1000" dirty="0">
                <a:solidFill>
                  <a:schemeClr val="bg1"/>
                </a:solidFill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주 </a:t>
            </a:r>
            <a:r>
              <a:rPr lang="en-US" altLang="ko-KR" sz="1000" dirty="0">
                <a:solidFill>
                  <a:schemeClr val="bg1"/>
                </a:solidFill>
              </a:rPr>
              <a:t>~ 20</a:t>
            </a:r>
            <a:r>
              <a:rPr lang="ko-KR" altLang="en-US" sz="1000" dirty="0">
                <a:solidFill>
                  <a:schemeClr val="bg1"/>
                </a:solidFill>
              </a:rPr>
              <a:t>년 </a:t>
            </a:r>
            <a:r>
              <a:rPr lang="en-US" altLang="ko-KR" sz="1000" dirty="0">
                <a:solidFill>
                  <a:schemeClr val="bg1"/>
                </a:solidFill>
              </a:rPr>
              <a:t>10</a:t>
            </a:r>
            <a:r>
              <a:rPr lang="ko-KR" altLang="en-US" sz="1000" dirty="0">
                <a:solidFill>
                  <a:schemeClr val="bg1"/>
                </a:solidFill>
              </a:rPr>
              <a:t>월 </a:t>
            </a:r>
            <a:r>
              <a:rPr lang="en-US" altLang="ko-KR" sz="1000" dirty="0">
                <a:solidFill>
                  <a:schemeClr val="bg1"/>
                </a:solidFill>
              </a:rPr>
              <a:t>4</a:t>
            </a:r>
            <a:r>
              <a:rPr lang="ko-KR" altLang="en-US" sz="1000" dirty="0">
                <a:solidFill>
                  <a:schemeClr val="bg1"/>
                </a:solidFill>
              </a:rPr>
              <a:t>주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데이터 </a:t>
            </a:r>
            <a:r>
              <a:rPr lang="ko-KR" altLang="en-US" sz="1400" dirty="0" err="1">
                <a:solidFill>
                  <a:schemeClr val="bg1"/>
                </a:solidFill>
              </a:rPr>
              <a:t>전처리</a:t>
            </a:r>
            <a:r>
              <a:rPr lang="ko-KR" altLang="en-US" sz="1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데이터 불러오기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데이터 통합 및 정렬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 err="1">
                <a:solidFill>
                  <a:schemeClr val="bg1"/>
                </a:solidFill>
              </a:rPr>
              <a:t>결측치</a:t>
            </a:r>
            <a:r>
              <a:rPr lang="ko-KR" altLang="en-US" sz="1000" dirty="0">
                <a:solidFill>
                  <a:schemeClr val="bg1"/>
                </a:solidFill>
              </a:rPr>
              <a:t> 개선 </a:t>
            </a:r>
            <a:r>
              <a:rPr lang="en-US" altLang="ko-KR" sz="1000" dirty="0">
                <a:solidFill>
                  <a:schemeClr val="bg1"/>
                </a:solidFill>
              </a:rPr>
              <a:t>(</a:t>
            </a:r>
            <a:r>
              <a:rPr lang="ko-KR" altLang="en-US" sz="1000" dirty="0">
                <a:solidFill>
                  <a:schemeClr val="bg1"/>
                </a:solidFill>
              </a:rPr>
              <a:t>행정구역 처리</a:t>
            </a:r>
            <a:r>
              <a:rPr lang="en-US" altLang="ko-KR" sz="1000" dirty="0">
                <a:solidFill>
                  <a:schemeClr val="bg1"/>
                </a:solidFill>
              </a:rPr>
              <a:t>, </a:t>
            </a:r>
            <a:r>
              <a:rPr lang="ko-KR" altLang="en-US" sz="1000" dirty="0">
                <a:solidFill>
                  <a:schemeClr val="bg1"/>
                </a:solidFill>
              </a:rPr>
              <a:t>미 기입 데이터 처리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데이터 시각화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heatmap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	- plot</a:t>
            </a: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	- </a:t>
            </a:r>
            <a:r>
              <a:rPr lang="en-US" altLang="ko-KR" sz="1000" b="0" i="0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folium.</a:t>
            </a:r>
            <a:r>
              <a:rPr lang="en-US" altLang="ko-KR" sz="1000" dirty="0" err="1">
                <a:solidFill>
                  <a:schemeClr val="bg1"/>
                </a:solidFill>
              </a:rPr>
              <a:t>Map</a:t>
            </a:r>
            <a:r>
              <a:rPr lang="en-US" altLang="ko-KR" sz="1000" dirty="0">
                <a:solidFill>
                  <a:schemeClr val="bg1"/>
                </a:solidFill>
              </a:rPr>
              <a:t> (</a:t>
            </a:r>
            <a:r>
              <a:rPr lang="ko-KR" altLang="en-US" sz="1000" dirty="0">
                <a:solidFill>
                  <a:schemeClr val="bg1"/>
                </a:solidFill>
              </a:rPr>
              <a:t>광주지역 </a:t>
            </a:r>
            <a:r>
              <a:rPr lang="en-US" altLang="ko-KR" sz="1000" dirty="0" err="1">
                <a:solidFill>
                  <a:schemeClr val="bg1"/>
                </a:solidFill>
              </a:rPr>
              <a:t>geojson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chemeClr val="bg1"/>
                </a:solidFill>
              </a:rPr>
              <a:t>추출</a:t>
            </a:r>
            <a:r>
              <a:rPr lang="en-US" altLang="ko-KR" sz="1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bg1"/>
                </a:solidFill>
              </a:rPr>
              <a:t>데이터 분석 및 웹 </a:t>
            </a:r>
            <a:r>
              <a:rPr lang="ko-KR" altLang="en-US" sz="1400" dirty="0" err="1">
                <a:solidFill>
                  <a:schemeClr val="bg1"/>
                </a:solidFill>
              </a:rPr>
              <a:t>크롤링</a:t>
            </a:r>
            <a:endParaRPr lang="ko-KR" altLang="en-US" sz="1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이상 데이터 검출</a:t>
            </a: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>
                <a:solidFill>
                  <a:schemeClr val="bg1"/>
                </a:solidFill>
              </a:rPr>
              <a:t>이상 데이터 기반 뉴스 </a:t>
            </a:r>
            <a:r>
              <a:rPr lang="ko-KR" altLang="en-US" sz="1000" dirty="0" err="1">
                <a:solidFill>
                  <a:schemeClr val="bg1"/>
                </a:solidFill>
              </a:rPr>
              <a:t>크롤링</a:t>
            </a:r>
            <a:endParaRPr lang="ko-KR" altLang="en-US" sz="10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chemeClr val="bg1"/>
                </a:solidFill>
              </a:rPr>
              <a:t>	</a:t>
            </a:r>
            <a:r>
              <a:rPr lang="en-US" altLang="ko-KR" sz="1000" dirty="0">
                <a:solidFill>
                  <a:schemeClr val="bg1"/>
                </a:solidFill>
              </a:rPr>
              <a:t>- </a:t>
            </a:r>
            <a:r>
              <a:rPr lang="ko-KR" altLang="en-US" sz="1000" dirty="0" err="1">
                <a:solidFill>
                  <a:schemeClr val="bg1"/>
                </a:solidFill>
              </a:rPr>
              <a:t>크롤링</a:t>
            </a:r>
            <a:r>
              <a:rPr lang="ko-KR" altLang="en-US" sz="1000" dirty="0">
                <a:solidFill>
                  <a:schemeClr val="bg1"/>
                </a:solidFill>
              </a:rPr>
              <a:t> 텍스트 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138054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5400" dirty="0"/>
              <a:t>프로젝트 </a:t>
            </a:r>
            <a:r>
              <a:rPr lang="en-US" altLang="ko-KR" sz="5400" dirty="0"/>
              <a:t>1</a:t>
            </a:r>
            <a:r>
              <a:rPr lang="ko-KR" altLang="en-US" sz="5400" dirty="0"/>
              <a:t>차 </a:t>
            </a:r>
            <a:r>
              <a:rPr lang="en-US" altLang="ko-KR" sz="5400" dirty="0"/>
              <a:t>-1</a:t>
            </a:r>
            <a:endParaRPr lang="ko-KR" altLang="en-US" sz="5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10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1736A-FB58-488D-81E4-B824E528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dirty="0"/>
              <a:t>1.</a:t>
            </a:r>
            <a:r>
              <a:rPr lang="ko-KR" altLang="en-US" sz="5400" dirty="0"/>
              <a:t> 데이터프레임 </a:t>
            </a:r>
            <a:r>
              <a:rPr lang="ko-KR" altLang="en-US" sz="5400" dirty="0" err="1"/>
              <a:t>전처리</a:t>
            </a:r>
            <a:endParaRPr lang="ko-KR" altLang="en-US" sz="54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DF7454-FEC1-4B8A-8448-BF42ED1DAECF}"/>
              </a:ext>
            </a:extLst>
          </p:cNvPr>
          <p:cNvGrpSpPr/>
          <p:nvPr/>
        </p:nvGrpSpPr>
        <p:grpSpPr>
          <a:xfrm>
            <a:off x="-471464" y="-588208"/>
            <a:ext cx="1891522" cy="1955021"/>
            <a:chOff x="-471464" y="-588208"/>
            <a:chExt cx="1891522" cy="1955021"/>
          </a:xfrm>
        </p:grpSpPr>
        <p:sp>
          <p:nvSpPr>
            <p:cNvPr id="4" name="자유형 6">
              <a:extLst>
                <a:ext uri="{FF2B5EF4-FFF2-40B4-BE49-F238E27FC236}">
                  <a16:creationId xmlns:a16="http://schemas.microsoft.com/office/drawing/2014/main" id="{5F99EF62-B20F-4F0A-B31B-8C79392E7EA8}"/>
                </a:ext>
              </a:extLst>
            </p:cNvPr>
            <p:cNvSpPr/>
            <p:nvPr/>
          </p:nvSpPr>
          <p:spPr>
            <a:xfrm rot="2700000" flipV="1">
              <a:off x="243644" y="-588209"/>
              <a:ext cx="1176414" cy="1176415"/>
            </a:xfrm>
            <a:custGeom>
              <a:avLst/>
              <a:gdLst>
                <a:gd name="connsiteX0" fmla="*/ 2667636 w 2964244"/>
                <a:gd name="connsiteY0" fmla="*/ 296609 h 2964245"/>
                <a:gd name="connsiteX1" fmla="*/ 2964244 w 2964244"/>
                <a:gd name="connsiteY1" fmla="*/ 1012685 h 2964245"/>
                <a:gd name="connsiteX2" fmla="*/ 2964244 w 2964244"/>
                <a:gd name="connsiteY2" fmla="*/ 2964245 h 2964245"/>
                <a:gd name="connsiteX3" fmla="*/ 0 w 2964244"/>
                <a:gd name="connsiteY3" fmla="*/ 0 h 2964245"/>
                <a:gd name="connsiteX4" fmla="*/ 1951559 w 2964244"/>
                <a:gd name="connsiteY4" fmla="*/ 0 h 2964245"/>
                <a:gd name="connsiteX5" fmla="*/ 2667636 w 2964244"/>
                <a:gd name="connsiteY5" fmla="*/ 296609 h 29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64244" h="2964245">
                  <a:moveTo>
                    <a:pt x="2667636" y="296609"/>
                  </a:moveTo>
                  <a:cubicBezTo>
                    <a:pt x="2850895" y="479869"/>
                    <a:pt x="2964244" y="733040"/>
                    <a:pt x="2964244" y="1012685"/>
                  </a:cubicBezTo>
                  <a:lnTo>
                    <a:pt x="2964244" y="2964245"/>
                  </a:lnTo>
                  <a:lnTo>
                    <a:pt x="0" y="0"/>
                  </a:lnTo>
                  <a:lnTo>
                    <a:pt x="1951559" y="0"/>
                  </a:lnTo>
                  <a:cubicBezTo>
                    <a:pt x="2231204" y="0"/>
                    <a:pt x="2484375" y="113349"/>
                    <a:pt x="2667636" y="296609"/>
                  </a:cubicBezTo>
                  <a:close/>
                </a:path>
              </a:pathLst>
            </a:custGeom>
            <a:solidFill>
              <a:srgbClr val="FAC3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자유형 9">
              <a:extLst>
                <a:ext uri="{FF2B5EF4-FFF2-40B4-BE49-F238E27FC236}">
                  <a16:creationId xmlns:a16="http://schemas.microsoft.com/office/drawing/2014/main" id="{37C70ABA-C692-4B7B-A751-81A03A78374A}"/>
                </a:ext>
              </a:extLst>
            </p:cNvPr>
            <p:cNvSpPr/>
            <p:nvPr/>
          </p:nvSpPr>
          <p:spPr>
            <a:xfrm rot="18900000" flipV="1">
              <a:off x="-471464" y="423884"/>
              <a:ext cx="942928" cy="942929"/>
            </a:xfrm>
            <a:custGeom>
              <a:avLst/>
              <a:gdLst>
                <a:gd name="connsiteX0" fmla="*/ 1479208 w 1479208"/>
                <a:gd name="connsiteY0" fmla="*/ 1479209 h 1479209"/>
                <a:gd name="connsiteX1" fmla="*/ 1479208 w 1479208"/>
                <a:gd name="connsiteY1" fmla="*/ 653734 h 1479209"/>
                <a:gd name="connsiteX2" fmla="*/ 1287734 w 1479208"/>
                <a:gd name="connsiteY2" fmla="*/ 191475 h 1479209"/>
                <a:gd name="connsiteX3" fmla="*/ 825474 w 1479208"/>
                <a:gd name="connsiteY3" fmla="*/ 0 h 1479209"/>
                <a:gd name="connsiteX4" fmla="*/ 0 w 1479208"/>
                <a:gd name="connsiteY4" fmla="*/ 0 h 147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208" h="1479209">
                  <a:moveTo>
                    <a:pt x="1479208" y="1479209"/>
                  </a:moveTo>
                  <a:lnTo>
                    <a:pt x="1479208" y="653734"/>
                  </a:lnTo>
                  <a:cubicBezTo>
                    <a:pt x="1479208" y="473211"/>
                    <a:pt x="1406036" y="309777"/>
                    <a:pt x="1287734" y="191475"/>
                  </a:cubicBezTo>
                  <a:cubicBezTo>
                    <a:pt x="1169431" y="73172"/>
                    <a:pt x="1005997" y="0"/>
                    <a:pt x="82547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260259"/>
      </p:ext>
    </p:extLst>
  </p:cSld>
  <p:clrMapOvr>
    <a:masterClrMapping/>
  </p:clrMapOvr>
</p:sld>
</file>

<file path=ppt/theme/theme1.xml><?xml version="1.0" encoding="utf-8"?>
<a:theme xmlns:a="http://schemas.openxmlformats.org/drawingml/2006/main" name="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1144</Words>
  <Application>Microsoft Office PowerPoint</Application>
  <PresentationFormat>와이드스크린</PresentationFormat>
  <Paragraphs>181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6" baseType="lpstr">
      <vt:lpstr>맑은 고딕</vt:lpstr>
      <vt:lpstr>Arial</vt:lpstr>
      <vt:lpstr>Wingdings</vt:lpstr>
      <vt:lpstr>8_Office 테마</vt:lpstr>
      <vt:lpstr>PowerPoint 프레젠테이션</vt:lpstr>
      <vt:lpstr>PowerPoint 프레젠테이션</vt:lpstr>
      <vt:lpstr>프로젝트 소개</vt:lpstr>
      <vt:lpstr>PowerPoint 프레젠테이션</vt:lpstr>
      <vt:lpstr>PowerPoint 프레젠테이션</vt:lpstr>
      <vt:lpstr>PowerPoint 프레젠테이션</vt:lpstr>
      <vt:lpstr>PowerPoint 프레젠테이션</vt:lpstr>
      <vt:lpstr>프로젝트 1차 -1</vt:lpstr>
      <vt:lpstr>1. 데이터프레임 전처리</vt:lpstr>
      <vt:lpstr>1) 데이터프레임 불러오기, 붙이기</vt:lpstr>
      <vt:lpstr>2) 필요한 데이터 열만 뽑아 인덱스 정리</vt:lpstr>
      <vt:lpstr>3) 결측치 처리  ①: 52주가 아닌 데이터 행 삭제</vt:lpstr>
      <vt:lpstr>4) 결측치 처리 ②: 동 이름 결측치 추가</vt:lpstr>
      <vt:lpstr>4) 결측치 처리 ②: 동 이름 결측치 추가</vt:lpstr>
      <vt:lpstr>4) 결측치 처리 ②: 동 이름 결측치 추가</vt:lpstr>
      <vt:lpstr>4) 결측치 처리 ②: 동 이름 결측치 추가</vt:lpstr>
      <vt:lpstr>2. 시각화</vt:lpstr>
      <vt:lpstr>1) 광주광역시 휘발유 가격 연간 변화  (주간평균)</vt:lpstr>
      <vt:lpstr>시각화 ①: heatmap</vt:lpstr>
      <vt:lpstr>시각화 ②: plot</vt:lpstr>
      <vt:lpstr>2) 주별 휘발유 가격 시각화 (법정동 기준)</vt:lpstr>
      <vt:lpstr>시각화 ③: folium.Map</vt:lpstr>
      <vt:lpstr>행정동&amp;법정동의 명칭 차이</vt:lpstr>
      <vt:lpstr>SHP → GEOJSON → 광주광역시 코드(29) 추출</vt:lpstr>
      <vt:lpstr>PowerPoint 프레젠테이션</vt:lpstr>
      <vt:lpstr>PowerPoint 프레젠테이션</vt:lpstr>
      <vt:lpstr>PowerPoint 프레젠테이션</vt:lpstr>
      <vt:lpstr>시각화 ③: folium.Map 결과물</vt:lpstr>
      <vt:lpstr>시각화 ③: folium.Map 결과물</vt:lpstr>
      <vt:lpstr>시각화 ③: folium.Map 결과물</vt:lpstr>
      <vt:lpstr>프로젝트 1차 -2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프로젝트 2차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추가 개발 목표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SEON SO</cp:lastModifiedBy>
  <cp:revision>17</cp:revision>
  <dcterms:created xsi:type="dcterms:W3CDTF">2020-10-21T01:06:35Z</dcterms:created>
  <dcterms:modified xsi:type="dcterms:W3CDTF">2020-11-11T03:45:55Z</dcterms:modified>
</cp:coreProperties>
</file>